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7" r:id="rId2"/>
    <p:sldId id="291" r:id="rId3"/>
    <p:sldId id="292" r:id="rId4"/>
    <p:sldId id="283" r:id="rId5"/>
    <p:sldId id="293" r:id="rId6"/>
    <p:sldId id="294" r:id="rId7"/>
    <p:sldId id="295" r:id="rId8"/>
    <p:sldId id="285" r:id="rId9"/>
    <p:sldId id="265" r:id="rId10"/>
    <p:sldId id="296" r:id="rId11"/>
    <p:sldId id="262" r:id="rId12"/>
    <p:sldId id="263" r:id="rId13"/>
    <p:sldId id="264" r:id="rId14"/>
    <p:sldId id="298" r:id="rId15"/>
    <p:sldId id="299" r:id="rId16"/>
    <p:sldId id="266" r:id="rId17"/>
    <p:sldId id="301" r:id="rId18"/>
    <p:sldId id="268" r:id="rId19"/>
    <p:sldId id="271" r:id="rId20"/>
    <p:sldId id="272" r:id="rId21"/>
    <p:sldId id="273" r:id="rId22"/>
    <p:sldId id="274" r:id="rId23"/>
    <p:sldId id="276" r:id="rId24"/>
    <p:sldId id="275" r:id="rId25"/>
    <p:sldId id="287" r:id="rId26"/>
    <p:sldId id="288" r:id="rId27"/>
    <p:sldId id="289" r:id="rId28"/>
    <p:sldId id="290" r:id="rId29"/>
    <p:sldId id="300" r:id="rId30"/>
    <p:sldId id="269" r:id="rId31"/>
    <p:sldId id="279"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65B752-C6F6-4521-948A-CA5C030E5F2C}" type="datetimeFigureOut">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027F5-CD75-42E5-BEB4-CBF34171FB7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78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5B752-C6F6-4521-948A-CA5C030E5F2C}" type="datetimeFigureOut">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1454396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5B752-C6F6-4521-948A-CA5C030E5F2C}" type="datetimeFigureOut">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2149465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5B752-C6F6-4521-948A-CA5C030E5F2C}" type="datetimeFigureOut">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217167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5B752-C6F6-4521-948A-CA5C030E5F2C}" type="datetimeFigureOut">
              <a:rPr lang="en-IN" smtClean="0"/>
              <a:t>16-07-2021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027F5-CD75-42E5-BEB4-CBF34171FB7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71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5B752-C6F6-4521-948A-CA5C030E5F2C}" type="datetimeFigureOut">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353138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5B752-C6F6-4521-948A-CA5C030E5F2C}" type="datetimeFigureOut">
              <a:rPr lang="en-IN" smtClean="0"/>
              <a:t>16-07-2021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336153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5B752-C6F6-4521-948A-CA5C030E5F2C}" type="datetimeFigureOut">
              <a:rPr lang="en-IN" smtClean="0"/>
              <a:t>16-07-2021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137815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765B752-C6F6-4521-948A-CA5C030E5F2C}" type="datetimeFigureOut">
              <a:rPr lang="en-IN" smtClean="0"/>
              <a:t>16-07-2021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330132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765B752-C6F6-4521-948A-CA5C030E5F2C}" type="datetimeFigureOut">
              <a:rPr lang="en-IN" smtClean="0"/>
              <a:t>16-07-2021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DB027F5-CD75-42E5-BEB4-CBF34171FB78}" type="slidenum">
              <a:rPr lang="en-IN" smtClean="0"/>
              <a:t>‹#›</a:t>
            </a:fld>
            <a:endParaRPr lang="en-IN"/>
          </a:p>
        </p:txBody>
      </p:sp>
    </p:spTree>
    <p:extLst>
      <p:ext uri="{BB962C8B-B14F-4D97-AF65-F5344CB8AC3E}">
        <p14:creationId xmlns:p14="http://schemas.microsoft.com/office/powerpoint/2010/main" val="326083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65B752-C6F6-4521-948A-CA5C030E5F2C}" type="datetimeFigureOut">
              <a:rPr lang="en-IN" smtClean="0"/>
              <a:t>16-07-2021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B027F5-CD75-42E5-BEB4-CBF34171FB78}" type="slidenum">
              <a:rPr lang="en-IN" smtClean="0"/>
              <a:t>‹#›</a:t>
            </a:fld>
            <a:endParaRPr lang="en-IN"/>
          </a:p>
        </p:txBody>
      </p:sp>
    </p:spTree>
    <p:extLst>
      <p:ext uri="{BB962C8B-B14F-4D97-AF65-F5344CB8AC3E}">
        <p14:creationId xmlns:p14="http://schemas.microsoft.com/office/powerpoint/2010/main" val="37391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765B752-C6F6-4521-948A-CA5C030E5F2C}" type="datetimeFigureOut">
              <a:rPr lang="en-IN" smtClean="0"/>
              <a:t>16-07-2021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DB027F5-CD75-42E5-BEB4-CBF34171FB7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3566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6E96-257B-4DF1-BEB2-208915BFCD06}"/>
              </a:ext>
            </a:extLst>
          </p:cNvPr>
          <p:cNvSpPr>
            <a:spLocks noGrp="1"/>
          </p:cNvSpPr>
          <p:nvPr>
            <p:ph type="title"/>
          </p:nvPr>
        </p:nvSpPr>
        <p:spPr>
          <a:xfrm>
            <a:off x="1248744" y="4973217"/>
            <a:ext cx="10582472" cy="1375976"/>
          </a:xfrm>
        </p:spPr>
        <p:txBody>
          <a:bodyPr>
            <a:normAutofit fontScale="90000"/>
          </a:bodyPr>
          <a:lstStyle/>
          <a:p>
            <a:r>
              <a:rPr lang="en-US" dirty="0">
                <a:latin typeface="Arial Rounded MT Bold" panose="020F0704030504030204" pitchFamily="34" charset="0"/>
              </a:rPr>
              <a:t>                        </a:t>
            </a:r>
            <a:br>
              <a:rPr lang="en-US" sz="6000" dirty="0">
                <a:latin typeface="Arial Rounded MT Bold" panose="020F0704030504030204" pitchFamily="34" charset="0"/>
              </a:rPr>
            </a:br>
            <a:br>
              <a:rPr lang="en-US" dirty="0">
                <a:latin typeface="Arial Rounded MT Bold" panose="020F0704030504030204" pitchFamily="34" charset="0"/>
              </a:rPr>
            </a:br>
            <a:r>
              <a:rPr lang="en-US" dirty="0"/>
              <a:t>                            </a:t>
            </a:r>
            <a:r>
              <a:rPr lang="en-US" dirty="0">
                <a:latin typeface="Bahnschrift" panose="020B0502040204020203" pitchFamily="34" charset="0"/>
              </a:rPr>
              <a:t>ESDM 2020</a:t>
            </a:r>
            <a:br>
              <a:rPr lang="en-US" dirty="0">
                <a:latin typeface="Bahnschrift" panose="020B0502040204020203" pitchFamily="34" charset="0"/>
              </a:rPr>
            </a:br>
            <a:br>
              <a:rPr lang="en-US" dirty="0">
                <a:latin typeface="Bahnschrift" panose="020B0502040204020203" pitchFamily="34" charset="0"/>
              </a:rPr>
            </a:br>
            <a:r>
              <a:rPr lang="en-US" dirty="0">
                <a:latin typeface="Bahnschrift" panose="020B0502040204020203" pitchFamily="34" charset="0"/>
              </a:rPr>
              <a:t>                          </a:t>
            </a:r>
            <a:r>
              <a:rPr lang="en-US" u="sng" dirty="0">
                <a:latin typeface="Bahnschrift" panose="020B0502040204020203" pitchFamily="34" charset="0"/>
              </a:rPr>
              <a:t>TEAM 1</a:t>
            </a:r>
            <a:br>
              <a:rPr lang="en-US" u="sng" dirty="0">
                <a:latin typeface="Bahnschrift" panose="020B0502040204020203" pitchFamily="34" charset="0"/>
              </a:rPr>
            </a:br>
            <a:r>
              <a:rPr lang="en-US" dirty="0">
                <a:latin typeface="Bahnschrift" panose="020B0502040204020203" pitchFamily="34" charset="0"/>
              </a:rPr>
              <a:t>              </a:t>
            </a:r>
            <a:r>
              <a:rPr lang="en-US" sz="2700" dirty="0">
                <a:latin typeface="Bahnschrift" panose="020B0502040204020203" pitchFamily="34" charset="0"/>
              </a:rPr>
              <a:t>Sriram Joshi                       USN:01FE18BEC183</a:t>
            </a:r>
            <a:br>
              <a:rPr lang="en-US" sz="2700" dirty="0">
                <a:latin typeface="Bahnschrift" panose="020B0502040204020203" pitchFamily="34" charset="0"/>
              </a:rPr>
            </a:br>
            <a:r>
              <a:rPr lang="en-US" sz="2700" dirty="0">
                <a:latin typeface="Bahnschrift" panose="020B0502040204020203" pitchFamily="34" charset="0"/>
              </a:rPr>
              <a:t>                          Suman K                             USN:01FE18BEC188</a:t>
            </a:r>
            <a:br>
              <a:rPr lang="en-US" sz="2700" dirty="0">
                <a:latin typeface="Bahnschrift" panose="020B0502040204020203" pitchFamily="34" charset="0"/>
              </a:rPr>
            </a:br>
            <a:r>
              <a:rPr lang="en-US" sz="2700" dirty="0">
                <a:latin typeface="Bahnschrift" panose="020B0502040204020203" pitchFamily="34" charset="0"/>
              </a:rPr>
              <a:t>                          </a:t>
            </a:r>
            <a:r>
              <a:rPr lang="en-US" sz="2700" dirty="0" err="1">
                <a:latin typeface="Bahnschrift" panose="020B0502040204020203" pitchFamily="34" charset="0"/>
              </a:rPr>
              <a:t>Siddhalingeshwar</a:t>
            </a:r>
            <a:r>
              <a:rPr lang="en-US" sz="2700" dirty="0">
                <a:latin typeface="Bahnschrift" panose="020B0502040204020203" pitchFamily="34" charset="0"/>
              </a:rPr>
              <a:t> R          USN:01FE18BEC177</a:t>
            </a:r>
            <a:br>
              <a:rPr lang="en-US" sz="2700" dirty="0">
                <a:latin typeface="Bahnschrift" panose="020B0502040204020203" pitchFamily="34" charset="0"/>
              </a:rPr>
            </a:br>
            <a:r>
              <a:rPr lang="en-US" sz="2700" dirty="0">
                <a:latin typeface="Bahnschrift" panose="020B0502040204020203" pitchFamily="34" charset="0"/>
              </a:rPr>
              <a:t>                          Harsha Vardhan                USN:01FE18BEC199</a:t>
            </a:r>
            <a:br>
              <a:rPr lang="en-US" sz="2700" dirty="0">
                <a:latin typeface="Bahnschrift" panose="020B0502040204020203" pitchFamily="34" charset="0"/>
              </a:rPr>
            </a:br>
            <a:br>
              <a:rPr lang="en-US" sz="2700" dirty="0">
                <a:latin typeface="Bahnschrift" panose="020B0502040204020203" pitchFamily="34" charset="0"/>
              </a:rPr>
            </a:br>
            <a:r>
              <a:rPr lang="en-US" sz="2700" dirty="0">
                <a:latin typeface="Bahnschrift" panose="020B0502040204020203" pitchFamily="34" charset="0"/>
              </a:rPr>
              <a:t>   Under the guidance of </a:t>
            </a:r>
            <a:r>
              <a:rPr lang="en-US" sz="2700" dirty="0" err="1">
                <a:latin typeface="Bahnschrift" panose="020B0502040204020203" pitchFamily="34" charset="0"/>
              </a:rPr>
              <a:t>Dr.Saroja.V.Siddamal</a:t>
            </a:r>
            <a:r>
              <a:rPr lang="en-US" sz="2700" dirty="0">
                <a:latin typeface="Bahnschrift" panose="020B0502040204020203" pitchFamily="34" charset="0"/>
              </a:rPr>
              <a:t> and </a:t>
            </a:r>
            <a:r>
              <a:rPr lang="en-US" sz="2700" dirty="0" err="1">
                <a:latin typeface="Bahnschrift" panose="020B0502040204020203" pitchFamily="34" charset="0"/>
              </a:rPr>
              <a:t>Prof.Prashant.V</a:t>
            </a:r>
            <a:r>
              <a:rPr lang="en-US" sz="2700" dirty="0">
                <a:latin typeface="Bahnschrift" panose="020B0502040204020203" pitchFamily="34" charset="0"/>
              </a:rPr>
              <a:t> .</a:t>
            </a:r>
            <a:r>
              <a:rPr lang="en-US" sz="2700" dirty="0" err="1">
                <a:latin typeface="Bahnschrift" panose="020B0502040204020203" pitchFamily="34" charset="0"/>
              </a:rPr>
              <a:t>Achari</a:t>
            </a:r>
            <a:br>
              <a:rPr lang="en-US" sz="2700" dirty="0">
                <a:latin typeface="Bahnschrift" panose="020B0502040204020203" pitchFamily="34" charset="0"/>
              </a:rPr>
            </a:br>
            <a:r>
              <a:rPr lang="en-US" dirty="0">
                <a:latin typeface="Bahnschrift" panose="020B0502040204020203" pitchFamily="34" charset="0"/>
              </a:rPr>
              <a:t>                   </a:t>
            </a:r>
            <a:r>
              <a:rPr lang="en-US" sz="1200" dirty="0">
                <a:latin typeface="Bahnschrift" panose="020B0502040204020203" pitchFamily="34" charset="0"/>
              </a:rPr>
              <a:t>                                                                                                                                                                              </a:t>
            </a:r>
            <a:endParaRPr lang="en-IN" dirty="0">
              <a:latin typeface="Bahnschrift" panose="020B0502040204020203" pitchFamily="34" charset="0"/>
            </a:endParaRPr>
          </a:p>
        </p:txBody>
      </p:sp>
      <p:pic>
        <p:nvPicPr>
          <p:cNvPr id="5" name="Content Placeholder 4">
            <a:extLst>
              <a:ext uri="{FF2B5EF4-FFF2-40B4-BE49-F238E27FC236}">
                <a16:creationId xmlns:a16="http://schemas.microsoft.com/office/drawing/2014/main" id="{80EF6955-4D5B-4C1F-8057-CF36AD375E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0866" y="625152"/>
            <a:ext cx="4058817" cy="975338"/>
          </a:xfrm>
        </p:spPr>
      </p:pic>
    </p:spTree>
    <p:extLst>
      <p:ext uri="{BB962C8B-B14F-4D97-AF65-F5344CB8AC3E}">
        <p14:creationId xmlns:p14="http://schemas.microsoft.com/office/powerpoint/2010/main" val="361109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2EA8-71A9-444C-8760-355019B4FDDC}"/>
              </a:ext>
            </a:extLst>
          </p:cNvPr>
          <p:cNvSpPr>
            <a:spLocks noGrp="1"/>
          </p:cNvSpPr>
          <p:nvPr>
            <p:ph type="title"/>
          </p:nvPr>
        </p:nvSpPr>
        <p:spPr/>
        <p:txBody>
          <a:bodyPr/>
          <a:lstStyle/>
          <a:p>
            <a:r>
              <a:rPr lang="en-US" dirty="0">
                <a:latin typeface="Arial Rounded MT Bold" panose="020F0704030504030204" pitchFamily="34" charset="0"/>
              </a:rPr>
              <a:t>ALGORITHM</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B63284F3-EE07-46C8-B01D-6F7A34C3096E}"/>
              </a:ext>
            </a:extLst>
          </p:cNvPr>
          <p:cNvSpPr>
            <a:spLocks noGrp="1"/>
          </p:cNvSpPr>
          <p:nvPr>
            <p:ph idx="1"/>
          </p:nvPr>
        </p:nvSpPr>
        <p:spPr/>
        <p:txBody>
          <a:bodyPr/>
          <a:lstStyle/>
          <a:p>
            <a:r>
              <a:rPr lang="en-IN" dirty="0"/>
              <a:t> Step1:Start. </a:t>
            </a:r>
          </a:p>
          <a:p>
            <a:r>
              <a:rPr lang="en-IN" dirty="0"/>
              <a:t>Step2:Initializing the watchdog timer, JSN SR-04T,Sleep Mode, RFM98.</a:t>
            </a:r>
          </a:p>
          <a:p>
            <a:r>
              <a:rPr lang="en-IN" dirty="0"/>
              <a:t> Step3:JSN SR04T measures the water level. </a:t>
            </a:r>
          </a:p>
          <a:p>
            <a:r>
              <a:rPr lang="en-IN" dirty="0"/>
              <a:t>Step4:Returns the Distance .</a:t>
            </a:r>
          </a:p>
          <a:p>
            <a:r>
              <a:rPr lang="en-IN" dirty="0"/>
              <a:t> Step5:Read the Battery level.</a:t>
            </a:r>
          </a:p>
          <a:p>
            <a:r>
              <a:rPr lang="en-IN" dirty="0"/>
              <a:t> Step6:Transmit the data via RFM98/Bluetooth/ESP8266.</a:t>
            </a:r>
          </a:p>
          <a:p>
            <a:r>
              <a:rPr lang="en-IN" dirty="0"/>
              <a:t> Step7:Receive the Concatenated data at raspberry pi. </a:t>
            </a:r>
          </a:p>
          <a:p>
            <a:r>
              <a:rPr lang="en-IN" dirty="0"/>
              <a:t>Step8: Raspberry Pi stores the data in CSV format.</a:t>
            </a:r>
          </a:p>
          <a:p>
            <a:r>
              <a:rPr lang="en-IN" dirty="0"/>
              <a:t> Step9: Stop </a:t>
            </a:r>
          </a:p>
        </p:txBody>
      </p:sp>
      <p:pic>
        <p:nvPicPr>
          <p:cNvPr id="4" name="Content Placeholder 4">
            <a:extLst>
              <a:ext uri="{FF2B5EF4-FFF2-40B4-BE49-F238E27FC236}">
                <a16:creationId xmlns:a16="http://schemas.microsoft.com/office/drawing/2014/main" id="{625470AA-8ACD-455C-905C-07B5D0DE4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149157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AF4D-5590-4260-9E72-F2E0FB069D80}"/>
              </a:ext>
            </a:extLst>
          </p:cNvPr>
          <p:cNvSpPr>
            <a:spLocks noGrp="1"/>
          </p:cNvSpPr>
          <p:nvPr>
            <p:ph type="title"/>
          </p:nvPr>
        </p:nvSpPr>
        <p:spPr>
          <a:xfrm>
            <a:off x="1132114" y="0"/>
            <a:ext cx="10058400" cy="1450757"/>
          </a:xfrm>
        </p:spPr>
        <p:txBody>
          <a:bodyPr>
            <a:normAutofit/>
          </a:bodyPr>
          <a:lstStyle/>
          <a:p>
            <a:r>
              <a:rPr lang="en-US" sz="3600" dirty="0">
                <a:latin typeface="Arial Rounded MT Bold" panose="020F0704030504030204" pitchFamily="34" charset="0"/>
              </a:rPr>
              <a:t>   WORK BREAKDOWN STRUCTURE 1</a:t>
            </a:r>
            <a:endParaRPr lang="en-IN" sz="3600" dirty="0">
              <a:latin typeface="Arial Rounded MT Bold" panose="020F0704030504030204" pitchFamily="34" charset="0"/>
            </a:endParaRPr>
          </a:p>
        </p:txBody>
      </p:sp>
      <p:pic>
        <p:nvPicPr>
          <p:cNvPr id="6" name="Content Placeholder 4">
            <a:extLst>
              <a:ext uri="{FF2B5EF4-FFF2-40B4-BE49-F238E27FC236}">
                <a16:creationId xmlns:a16="http://schemas.microsoft.com/office/drawing/2014/main" id="{B30910EF-C90D-4E82-9D33-C0B21C50A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pic>
        <p:nvPicPr>
          <p:cNvPr id="8" name="Content Placeholder 7">
            <a:extLst>
              <a:ext uri="{FF2B5EF4-FFF2-40B4-BE49-F238E27FC236}">
                <a16:creationId xmlns:a16="http://schemas.microsoft.com/office/drawing/2014/main" id="{CF1CEF66-BC57-40E5-93F7-318B3742DE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6078" y="1963891"/>
            <a:ext cx="9800169" cy="3787468"/>
          </a:xfrm>
        </p:spPr>
      </p:pic>
    </p:spTree>
    <p:extLst>
      <p:ext uri="{BB962C8B-B14F-4D97-AF65-F5344CB8AC3E}">
        <p14:creationId xmlns:p14="http://schemas.microsoft.com/office/powerpoint/2010/main" val="207742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3347-B678-4BEB-A491-5C17B2478C51}"/>
              </a:ext>
            </a:extLst>
          </p:cNvPr>
          <p:cNvSpPr>
            <a:spLocks noGrp="1"/>
          </p:cNvSpPr>
          <p:nvPr>
            <p:ph type="title"/>
          </p:nvPr>
        </p:nvSpPr>
        <p:spPr>
          <a:xfrm>
            <a:off x="892006" y="60496"/>
            <a:ext cx="10058400" cy="1450757"/>
          </a:xfrm>
        </p:spPr>
        <p:txBody>
          <a:bodyPr/>
          <a:lstStyle/>
          <a:p>
            <a:r>
              <a:rPr lang="en-US" dirty="0"/>
              <a:t>                             </a:t>
            </a:r>
            <a:r>
              <a:rPr lang="en-US" sz="4400" dirty="0">
                <a:latin typeface="Arial Rounded MT Bold" panose="020F0704030504030204" pitchFamily="34" charset="0"/>
              </a:rPr>
              <a:t>WBS 2</a:t>
            </a:r>
            <a:endParaRPr lang="en-IN" sz="4400" dirty="0">
              <a:latin typeface="Arial Rounded MT Bold" panose="020F0704030504030204" pitchFamily="34" charset="0"/>
            </a:endParaRPr>
          </a:p>
        </p:txBody>
      </p:sp>
      <p:pic>
        <p:nvPicPr>
          <p:cNvPr id="6" name="Content Placeholder 4">
            <a:extLst>
              <a:ext uri="{FF2B5EF4-FFF2-40B4-BE49-F238E27FC236}">
                <a16:creationId xmlns:a16="http://schemas.microsoft.com/office/drawing/2014/main" id="{4399CA4D-E3C1-4994-A1C4-A8F798AAE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pic>
        <p:nvPicPr>
          <p:cNvPr id="9" name="Content Placeholder 8">
            <a:extLst>
              <a:ext uri="{FF2B5EF4-FFF2-40B4-BE49-F238E27FC236}">
                <a16:creationId xmlns:a16="http://schemas.microsoft.com/office/drawing/2014/main" id="{4AD8570D-41CD-49D3-927D-28134CE233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3699" y="1956270"/>
            <a:ext cx="9784928" cy="3802710"/>
          </a:xfrm>
        </p:spPr>
      </p:pic>
    </p:spTree>
    <p:extLst>
      <p:ext uri="{BB962C8B-B14F-4D97-AF65-F5344CB8AC3E}">
        <p14:creationId xmlns:p14="http://schemas.microsoft.com/office/powerpoint/2010/main" val="112545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E083-3D8B-42D5-A53C-7300BF2C4C61}"/>
              </a:ext>
            </a:extLst>
          </p:cNvPr>
          <p:cNvSpPr>
            <a:spLocks noGrp="1"/>
          </p:cNvSpPr>
          <p:nvPr>
            <p:ph type="title"/>
          </p:nvPr>
        </p:nvSpPr>
        <p:spPr/>
        <p:txBody>
          <a:bodyPr/>
          <a:lstStyle/>
          <a:p>
            <a:r>
              <a:rPr lang="en-US" dirty="0"/>
              <a:t>                             </a:t>
            </a:r>
            <a:r>
              <a:rPr lang="en-US" sz="4400" dirty="0">
                <a:latin typeface="Arial Rounded MT Bold" panose="020F0704030504030204" pitchFamily="34" charset="0"/>
              </a:rPr>
              <a:t>WBS 3</a:t>
            </a:r>
            <a:endParaRPr lang="en-IN" sz="4400" dirty="0">
              <a:latin typeface="Arial Rounded MT Bold" panose="020F0704030504030204" pitchFamily="34" charset="0"/>
            </a:endParaRPr>
          </a:p>
        </p:txBody>
      </p:sp>
      <p:pic>
        <p:nvPicPr>
          <p:cNvPr id="6" name="Content Placeholder 4">
            <a:extLst>
              <a:ext uri="{FF2B5EF4-FFF2-40B4-BE49-F238E27FC236}">
                <a16:creationId xmlns:a16="http://schemas.microsoft.com/office/drawing/2014/main" id="{1D5ED53D-C372-42FB-B56B-6D8FA4815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pic>
        <p:nvPicPr>
          <p:cNvPr id="9" name="Content Placeholder 8">
            <a:extLst>
              <a:ext uri="{FF2B5EF4-FFF2-40B4-BE49-F238E27FC236}">
                <a16:creationId xmlns:a16="http://schemas.microsoft.com/office/drawing/2014/main" id="{1A09B57E-EC88-4C96-81B8-8AAD4539C1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6561" y="2043908"/>
            <a:ext cx="9739204" cy="3627434"/>
          </a:xfrm>
        </p:spPr>
      </p:pic>
    </p:spTree>
    <p:extLst>
      <p:ext uri="{BB962C8B-B14F-4D97-AF65-F5344CB8AC3E}">
        <p14:creationId xmlns:p14="http://schemas.microsoft.com/office/powerpoint/2010/main" val="85736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DF7AE-64F7-4BB0-AB67-B92C41564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702" y="0"/>
            <a:ext cx="8193018" cy="6858000"/>
          </a:xfrm>
          <a:prstGeom prst="rect">
            <a:avLst/>
          </a:prstGeom>
        </p:spPr>
      </p:pic>
      <p:sp>
        <p:nvSpPr>
          <p:cNvPr id="5" name="TextBox 4">
            <a:extLst>
              <a:ext uri="{FF2B5EF4-FFF2-40B4-BE49-F238E27FC236}">
                <a16:creationId xmlns:a16="http://schemas.microsoft.com/office/drawing/2014/main" id="{547BC832-6A3D-4942-9933-0A78DDA52227}"/>
              </a:ext>
            </a:extLst>
          </p:cNvPr>
          <p:cNvSpPr txBox="1"/>
          <p:nvPr/>
        </p:nvSpPr>
        <p:spPr>
          <a:xfrm>
            <a:off x="660400" y="1727200"/>
            <a:ext cx="2377440" cy="800219"/>
          </a:xfrm>
          <a:prstGeom prst="rect">
            <a:avLst/>
          </a:prstGeom>
          <a:noFill/>
        </p:spPr>
        <p:txBody>
          <a:bodyPr wrap="square" rtlCol="0">
            <a:spAutoFit/>
          </a:bodyPr>
          <a:lstStyle/>
          <a:p>
            <a:r>
              <a:rPr lang="en-US" sz="2800" b="1" dirty="0"/>
              <a:t>FLOW CHART</a:t>
            </a:r>
          </a:p>
          <a:p>
            <a:endParaRPr lang="en-IN" dirty="0"/>
          </a:p>
        </p:txBody>
      </p:sp>
      <p:pic>
        <p:nvPicPr>
          <p:cNvPr id="6" name="Content Placeholder 4">
            <a:extLst>
              <a:ext uri="{FF2B5EF4-FFF2-40B4-BE49-F238E27FC236}">
                <a16:creationId xmlns:a16="http://schemas.microsoft.com/office/drawing/2014/main" id="{731869D3-44CE-44C5-AE82-E39928071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3610391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ABB5-5713-4262-ADAF-67337CFCFCDC}"/>
              </a:ext>
            </a:extLst>
          </p:cNvPr>
          <p:cNvSpPr>
            <a:spLocks noGrp="1"/>
          </p:cNvSpPr>
          <p:nvPr>
            <p:ph type="title"/>
          </p:nvPr>
        </p:nvSpPr>
        <p:spPr/>
        <p:txBody>
          <a:bodyPr/>
          <a:lstStyle/>
          <a:p>
            <a:r>
              <a:rPr lang="en-US" dirty="0">
                <a:latin typeface="Arial Rounded MT Bold" panose="020F0704030504030204" pitchFamily="34" charset="0"/>
              </a:rPr>
              <a:t>IMPLEMENTATION DETAILS</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C441FE6-1A3B-402F-95FF-E79725FB97DC}"/>
              </a:ext>
            </a:extLst>
          </p:cNvPr>
          <p:cNvSpPr>
            <a:spLocks noGrp="1"/>
          </p:cNvSpPr>
          <p:nvPr>
            <p:ph idx="1"/>
          </p:nvPr>
        </p:nvSpPr>
        <p:spPr/>
        <p:txBody>
          <a:bodyPr/>
          <a:lstStyle/>
          <a:p>
            <a:r>
              <a:rPr lang="en-US" sz="2400" dirty="0" err="1"/>
              <a:t>Ksens</a:t>
            </a:r>
            <a:r>
              <a:rPr lang="en-US" sz="2400" dirty="0"/>
              <a:t> Node and Gateway is implemented in two phases:</a:t>
            </a:r>
            <a:endParaRPr lang="en-US" dirty="0"/>
          </a:p>
          <a:p>
            <a:pPr>
              <a:buFont typeface="Wingdings" panose="05000000000000000000" pitchFamily="2" charset="2"/>
              <a:buChar char="Ø"/>
            </a:pPr>
            <a:r>
              <a:rPr lang="en-US" dirty="0"/>
              <a:t>Processing the raw data from sensor node (tank) and transmitting the processed data. </a:t>
            </a:r>
          </a:p>
          <a:p>
            <a:pPr>
              <a:buFont typeface="Wingdings" panose="05000000000000000000" pitchFamily="2" charset="2"/>
              <a:buChar char="Ø"/>
            </a:pPr>
            <a:r>
              <a:rPr lang="en-US" dirty="0" err="1"/>
              <a:t>Recieving</a:t>
            </a:r>
            <a:r>
              <a:rPr lang="en-US" dirty="0"/>
              <a:t> the processed data at the Gateway and making the data available for visualization.</a:t>
            </a:r>
          </a:p>
          <a:p>
            <a:pPr>
              <a:buFont typeface="Wingdings" panose="05000000000000000000" pitchFamily="2" charset="2"/>
              <a:buChar char="Ø"/>
            </a:pPr>
            <a:r>
              <a:rPr lang="en-US" dirty="0"/>
              <a:t>The proposed system constitutes the following modules at the Transmitter end: ATMega328p as microcontroller JSNSr04T water level detection sensor ,initially RFM98 and eventually BLE, ESP8266 as networking modules.</a:t>
            </a:r>
          </a:p>
          <a:p>
            <a:pPr>
              <a:buFont typeface="Wingdings" panose="05000000000000000000" pitchFamily="2" charset="2"/>
              <a:buChar char="Ø"/>
            </a:pPr>
            <a:r>
              <a:rPr lang="en-US" dirty="0"/>
              <a:t>The proposed system constitutes the following modules at the Receiver end: initially RFM98 and eventually onboard </a:t>
            </a:r>
            <a:r>
              <a:rPr lang="en-US" dirty="0" err="1"/>
              <a:t>Bluetooth,Wifi</a:t>
            </a:r>
            <a:r>
              <a:rPr lang="en-US" dirty="0"/>
              <a:t> of raspberry pi as networking modules. </a:t>
            </a:r>
            <a:endParaRPr lang="en-IN" dirty="0"/>
          </a:p>
        </p:txBody>
      </p:sp>
      <p:pic>
        <p:nvPicPr>
          <p:cNvPr id="4" name="Content Placeholder 4">
            <a:extLst>
              <a:ext uri="{FF2B5EF4-FFF2-40B4-BE49-F238E27FC236}">
                <a16:creationId xmlns:a16="http://schemas.microsoft.com/office/drawing/2014/main" id="{33B8825F-50B7-4B0C-9413-98CE044E1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748816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81B94-A529-42D9-A1C5-1FEB88557EEA}"/>
              </a:ext>
            </a:extLst>
          </p:cNvPr>
          <p:cNvSpPr>
            <a:spLocks noGrp="1"/>
          </p:cNvSpPr>
          <p:nvPr>
            <p:ph type="title"/>
          </p:nvPr>
        </p:nvSpPr>
        <p:spPr/>
        <p:txBody>
          <a:bodyPr/>
          <a:lstStyle/>
          <a:p>
            <a:r>
              <a:rPr lang="en-US" dirty="0"/>
              <a:t>             </a:t>
            </a:r>
            <a:r>
              <a:rPr lang="en-US" sz="4000" dirty="0">
                <a:latin typeface="Arial Rounded MT Bold" panose="020F0704030504030204" pitchFamily="34" charset="0"/>
              </a:rPr>
              <a:t>INPUTS AND OUTPUTS</a:t>
            </a:r>
            <a:endParaRPr lang="en-IN" sz="40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E473FAA0-E228-4F5F-8BF3-15ACFF3EBE98}"/>
              </a:ext>
            </a:extLst>
          </p:cNvPr>
          <p:cNvSpPr>
            <a:spLocks noGrp="1"/>
          </p:cNvSpPr>
          <p:nvPr>
            <p:ph sz="half" idx="1"/>
          </p:nvPr>
        </p:nvSpPr>
        <p:spPr/>
        <p:txBody>
          <a:bodyPr>
            <a:normAutofit/>
          </a:bodyPr>
          <a:lstStyle/>
          <a:p>
            <a:r>
              <a:rPr lang="en-US" dirty="0"/>
              <a:t>                           INPUTS(NODE)</a:t>
            </a:r>
          </a:p>
          <a:p>
            <a:pPr>
              <a:buFont typeface="Wingdings" panose="05000000000000000000" pitchFamily="2" charset="2"/>
              <a:buChar char="§"/>
            </a:pPr>
            <a:r>
              <a:rPr lang="en-US" dirty="0"/>
              <a:t>JSNSR04T ULTRASONIC SENSOR GIVES WATER LEVEL OF THE OVERHEAD TANK TO ARDUINO.</a:t>
            </a:r>
          </a:p>
          <a:p>
            <a:pPr>
              <a:buFont typeface="Wingdings" panose="05000000000000000000" pitchFamily="2" charset="2"/>
              <a:buChar char="§"/>
            </a:pPr>
            <a:r>
              <a:rPr lang="en-US" dirty="0"/>
              <a:t>THIS DATA IS TRANSMITTED WIRELESSLY .</a:t>
            </a:r>
          </a:p>
          <a:p>
            <a:pPr marL="0" indent="0">
              <a:buNone/>
            </a:pPr>
            <a:endParaRPr lang="en-US" dirty="0"/>
          </a:p>
        </p:txBody>
      </p:sp>
      <p:sp>
        <p:nvSpPr>
          <p:cNvPr id="4" name="Content Placeholder 3">
            <a:extLst>
              <a:ext uri="{FF2B5EF4-FFF2-40B4-BE49-F238E27FC236}">
                <a16:creationId xmlns:a16="http://schemas.microsoft.com/office/drawing/2014/main" id="{9D4859A3-4593-475B-AA70-5D2CAC26C9B8}"/>
              </a:ext>
            </a:extLst>
          </p:cNvPr>
          <p:cNvSpPr>
            <a:spLocks noGrp="1"/>
          </p:cNvSpPr>
          <p:nvPr>
            <p:ph sz="half" idx="2"/>
          </p:nvPr>
        </p:nvSpPr>
        <p:spPr/>
        <p:txBody>
          <a:bodyPr>
            <a:normAutofit/>
          </a:bodyPr>
          <a:lstStyle/>
          <a:p>
            <a:r>
              <a:rPr lang="en-US" dirty="0"/>
              <a:t>                      OUTPUTS(GATEWAY)</a:t>
            </a:r>
          </a:p>
          <a:p>
            <a:pPr>
              <a:buFont typeface="Wingdings" panose="05000000000000000000" pitchFamily="2" charset="2"/>
              <a:buChar char="§"/>
            </a:pPr>
            <a:r>
              <a:rPr lang="en-US" dirty="0"/>
              <a:t>SENSOR VALUE </a:t>
            </a:r>
            <a:r>
              <a:rPr lang="en-US" dirty="0" err="1"/>
              <a:t>i.e</a:t>
            </a:r>
            <a:r>
              <a:rPr lang="en-US" dirty="0"/>
              <a:t> WATER LEVEL , NODE AND PACKET NUMBER IS RECEIVED AS OUTPUT TO RASPBERRY PI .</a:t>
            </a:r>
          </a:p>
          <a:p>
            <a:pPr>
              <a:buFont typeface="Wingdings" panose="05000000000000000000" pitchFamily="2" charset="2"/>
              <a:buChar char="§"/>
            </a:pPr>
            <a:r>
              <a:rPr lang="en-US" dirty="0"/>
              <a:t>THIS DATA IS STORED IN  .csv FORMAT.</a:t>
            </a:r>
            <a:endParaRPr lang="en-IN" dirty="0"/>
          </a:p>
        </p:txBody>
      </p:sp>
      <p:pic>
        <p:nvPicPr>
          <p:cNvPr id="5" name="Content Placeholder 4">
            <a:extLst>
              <a:ext uri="{FF2B5EF4-FFF2-40B4-BE49-F238E27FC236}">
                <a16:creationId xmlns:a16="http://schemas.microsoft.com/office/drawing/2014/main" id="{D88E8891-57DB-495A-B1F6-B609BD0D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cxnSp>
        <p:nvCxnSpPr>
          <p:cNvPr id="7" name="Straight Connector 6">
            <a:extLst>
              <a:ext uri="{FF2B5EF4-FFF2-40B4-BE49-F238E27FC236}">
                <a16:creationId xmlns:a16="http://schemas.microsoft.com/office/drawing/2014/main" id="{53764A38-F0C3-4CB6-A966-CDA21F949509}"/>
              </a:ext>
            </a:extLst>
          </p:cNvPr>
          <p:cNvCxnSpPr/>
          <p:nvPr/>
        </p:nvCxnSpPr>
        <p:spPr>
          <a:xfrm>
            <a:off x="6035038" y="1737360"/>
            <a:ext cx="0" cy="4038289"/>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9DFA75A-E04C-44BE-BD19-5AB1A13279AC}"/>
              </a:ext>
            </a:extLst>
          </p:cNvPr>
          <p:cNvSpPr txBox="1"/>
          <p:nvPr/>
        </p:nvSpPr>
        <p:spPr>
          <a:xfrm>
            <a:off x="11342137" y="6036906"/>
            <a:ext cx="918287" cy="261610"/>
          </a:xfrm>
          <a:prstGeom prst="rect">
            <a:avLst/>
          </a:prstGeom>
          <a:noFill/>
        </p:spPr>
        <p:txBody>
          <a:bodyPr wrap="square">
            <a:spAutoFit/>
          </a:bodyPr>
          <a:lstStyle/>
          <a:p>
            <a:r>
              <a:rPr lang="en-US" sz="1100" dirty="0">
                <a:latin typeface="Bahnschrift" panose="020B0502040204020203" pitchFamily="34" charset="0"/>
              </a:rPr>
              <a:t>12/05/2021</a:t>
            </a:r>
            <a:endParaRPr lang="en-IN" sz="1100" dirty="0"/>
          </a:p>
        </p:txBody>
      </p:sp>
    </p:spTree>
    <p:extLst>
      <p:ext uri="{BB962C8B-B14F-4D97-AF65-F5344CB8AC3E}">
        <p14:creationId xmlns:p14="http://schemas.microsoft.com/office/powerpoint/2010/main" val="2044907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6398-DEFF-4C93-83BB-D0BCA1F1C7C5}"/>
              </a:ext>
            </a:extLst>
          </p:cNvPr>
          <p:cNvSpPr>
            <a:spLocks noGrp="1"/>
          </p:cNvSpPr>
          <p:nvPr>
            <p:ph type="title"/>
          </p:nvPr>
        </p:nvSpPr>
        <p:spPr/>
        <p:txBody>
          <a:bodyPr>
            <a:normAutofit/>
          </a:bodyPr>
          <a:lstStyle/>
          <a:p>
            <a:r>
              <a:rPr lang="en-US" sz="3600" dirty="0">
                <a:latin typeface="Arial Rounded MT Bold" panose="020F0704030504030204" pitchFamily="34" charset="0"/>
              </a:rPr>
              <a:t>BLUETOOTH COMMUNICATION</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08495F75-0386-4C08-AC57-DD77B5616ACA}"/>
              </a:ext>
            </a:extLst>
          </p:cNvPr>
          <p:cNvSpPr>
            <a:spLocks noGrp="1"/>
          </p:cNvSpPr>
          <p:nvPr>
            <p:ph idx="1"/>
          </p:nvPr>
        </p:nvSpPr>
        <p:spPr/>
        <p:txBody>
          <a:bodyPr/>
          <a:lstStyle/>
          <a:p>
            <a:pPr algn="l"/>
            <a:r>
              <a:rPr lang="en-US" b="1" i="0" dirty="0" err="1">
                <a:solidFill>
                  <a:srgbClr val="000000"/>
                </a:solidFill>
                <a:effectLst/>
                <a:latin typeface="Roboto" panose="02000000000000000000" pitchFamily="2" charset="0"/>
              </a:rPr>
              <a:t>Blueman</a:t>
            </a:r>
            <a:r>
              <a:rPr lang="en-US" b="0" i="0" dirty="0">
                <a:solidFill>
                  <a:srgbClr val="000000"/>
                </a:solidFill>
                <a:effectLst/>
                <a:latin typeface="Roboto" panose="02000000000000000000" pitchFamily="2" charset="0"/>
              </a:rPr>
              <a:t>–It is a full featured Bluetooth manager. It provides GUI based setting panel </a:t>
            </a:r>
            <a:r>
              <a:rPr lang="en-US" b="1" i="0" dirty="0">
                <a:solidFill>
                  <a:srgbClr val="000000"/>
                </a:solidFill>
                <a:effectLst/>
                <a:latin typeface="Roboto" panose="02000000000000000000" pitchFamily="2" charset="0"/>
              </a:rPr>
              <a:t>Bluetooth manager.</a:t>
            </a:r>
            <a:endParaRPr lang="en-US" b="0" i="0" dirty="0">
              <a:solidFill>
                <a:srgbClr val="000000"/>
              </a:solidFill>
              <a:effectLst/>
              <a:latin typeface="Roboto" panose="02000000000000000000" pitchFamily="2" charset="0"/>
            </a:endParaRPr>
          </a:p>
          <a:p>
            <a:pPr algn="l"/>
            <a:r>
              <a:rPr lang="en-US" b="1" i="0" dirty="0" err="1">
                <a:solidFill>
                  <a:srgbClr val="000000"/>
                </a:solidFill>
                <a:effectLst/>
                <a:latin typeface="Roboto" panose="02000000000000000000" pitchFamily="2" charset="0"/>
              </a:rPr>
              <a:t>Bluez</a:t>
            </a:r>
            <a:r>
              <a:rPr lang="en-US" b="1" i="0" dirty="0">
                <a:solidFill>
                  <a:srgbClr val="000000"/>
                </a:solidFill>
                <a:effectLst/>
                <a:latin typeface="Roboto" panose="02000000000000000000" pitchFamily="2" charset="0"/>
              </a:rPr>
              <a:t>–</a:t>
            </a:r>
            <a:r>
              <a:rPr lang="en-US" b="0" i="0" dirty="0">
                <a:solidFill>
                  <a:srgbClr val="000000"/>
                </a:solidFill>
                <a:effectLst/>
                <a:latin typeface="Roboto" panose="02000000000000000000" pitchFamily="2" charset="0"/>
              </a:rPr>
              <a:t>This package provides the Bluetooth protocol stack and the </a:t>
            </a:r>
            <a:r>
              <a:rPr lang="en-US" b="0" i="0" dirty="0" err="1">
                <a:solidFill>
                  <a:srgbClr val="000000"/>
                </a:solidFill>
                <a:effectLst/>
                <a:latin typeface="Roboto" panose="02000000000000000000" pitchFamily="2" charset="0"/>
              </a:rPr>
              <a:t>bluetoothctl</a:t>
            </a:r>
            <a:r>
              <a:rPr lang="en-US" b="0" i="0" dirty="0">
                <a:solidFill>
                  <a:srgbClr val="000000"/>
                </a:solidFill>
                <a:effectLst/>
                <a:latin typeface="Roboto" panose="02000000000000000000" pitchFamily="2" charset="0"/>
              </a:rPr>
              <a:t> utility.</a:t>
            </a:r>
          </a:p>
          <a:p>
            <a:pPr algn="l"/>
            <a:r>
              <a:rPr lang="en-US" b="1" i="0" dirty="0">
                <a:solidFill>
                  <a:srgbClr val="000000"/>
                </a:solidFill>
                <a:effectLst/>
                <a:latin typeface="Roboto" panose="02000000000000000000" pitchFamily="2" charset="0"/>
              </a:rPr>
              <a:t>Bluetooth</a:t>
            </a:r>
            <a:r>
              <a:rPr lang="en-US" b="0" i="0" dirty="0">
                <a:solidFill>
                  <a:srgbClr val="000000"/>
                </a:solidFill>
                <a:effectLst/>
                <a:latin typeface="Roboto" panose="02000000000000000000" pitchFamily="2" charset="0"/>
              </a:rPr>
              <a:t>–This package provides all the plugins supported by </a:t>
            </a:r>
            <a:r>
              <a:rPr lang="en-US" b="0" i="0" dirty="0" err="1">
                <a:solidFill>
                  <a:srgbClr val="000000"/>
                </a:solidFill>
                <a:effectLst/>
                <a:latin typeface="Roboto" panose="02000000000000000000" pitchFamily="2" charset="0"/>
              </a:rPr>
              <a:t>BluezBluetooth</a:t>
            </a:r>
            <a:r>
              <a:rPr lang="en-US" b="0" i="0" dirty="0">
                <a:solidFill>
                  <a:srgbClr val="000000"/>
                </a:solidFill>
                <a:effectLst/>
                <a:latin typeface="Roboto" panose="02000000000000000000" pitchFamily="2" charset="0"/>
              </a:rPr>
              <a:t> stack.</a:t>
            </a:r>
          </a:p>
          <a:p>
            <a:endParaRPr lang="en-IN" dirty="0"/>
          </a:p>
        </p:txBody>
      </p:sp>
      <p:pic>
        <p:nvPicPr>
          <p:cNvPr id="4" name="Content Placeholder 4">
            <a:extLst>
              <a:ext uri="{FF2B5EF4-FFF2-40B4-BE49-F238E27FC236}">
                <a16:creationId xmlns:a16="http://schemas.microsoft.com/office/drawing/2014/main" id="{0AAC2265-C9AD-4C18-9A2F-B9B597859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9922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AC94-DEA3-420E-A56B-6B8A55599C85}"/>
              </a:ext>
            </a:extLst>
          </p:cNvPr>
          <p:cNvSpPr>
            <a:spLocks noGrp="1"/>
          </p:cNvSpPr>
          <p:nvPr>
            <p:ph type="title"/>
          </p:nvPr>
        </p:nvSpPr>
        <p:spPr/>
        <p:txBody>
          <a:bodyPr/>
          <a:lstStyle/>
          <a:p>
            <a:r>
              <a:rPr lang="en-US" dirty="0"/>
              <a:t>                     </a:t>
            </a:r>
            <a:r>
              <a:rPr lang="en-US" sz="4400" dirty="0">
                <a:latin typeface="Arial Rounded MT Bold" panose="020F0704030504030204" pitchFamily="34" charset="0"/>
              </a:rPr>
              <a:t>TERMINALS</a:t>
            </a:r>
            <a:endParaRPr lang="en-IN" sz="4400"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9C19733C-B820-4A9B-8E4B-7B04B0DBB1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33" y="1883586"/>
            <a:ext cx="5363633" cy="4022725"/>
          </a:xfrm>
        </p:spPr>
      </p:pic>
      <p:pic>
        <p:nvPicPr>
          <p:cNvPr id="7" name="Picture 6">
            <a:extLst>
              <a:ext uri="{FF2B5EF4-FFF2-40B4-BE49-F238E27FC236}">
                <a16:creationId xmlns:a16="http://schemas.microsoft.com/office/drawing/2014/main" id="{856D1276-FF94-4197-A89F-17C107D34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1883586"/>
            <a:ext cx="5275528" cy="4092090"/>
          </a:xfrm>
          <a:prstGeom prst="rect">
            <a:avLst/>
          </a:prstGeom>
        </p:spPr>
      </p:pic>
      <p:pic>
        <p:nvPicPr>
          <p:cNvPr id="8" name="Content Placeholder 4">
            <a:extLst>
              <a:ext uri="{FF2B5EF4-FFF2-40B4-BE49-F238E27FC236}">
                <a16:creationId xmlns:a16="http://schemas.microsoft.com/office/drawing/2014/main" id="{63601B2C-DBA4-4705-A21A-A0EC40FED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212987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7EFD-ABFE-46B1-B72E-93B2AF2B525C}"/>
              </a:ext>
            </a:extLst>
          </p:cNvPr>
          <p:cNvSpPr>
            <a:spLocks noGrp="1"/>
          </p:cNvSpPr>
          <p:nvPr>
            <p:ph type="title"/>
          </p:nvPr>
        </p:nvSpPr>
        <p:spPr/>
        <p:txBody>
          <a:bodyPr>
            <a:normAutofit/>
          </a:bodyPr>
          <a:lstStyle/>
          <a:p>
            <a:r>
              <a:rPr lang="en-US" sz="4400" dirty="0" err="1">
                <a:latin typeface="Arial Rounded MT Bold" panose="020F0704030504030204" pitchFamily="34" charset="0"/>
              </a:rPr>
              <a:t>WiFi</a:t>
            </a:r>
            <a:r>
              <a:rPr lang="en-US" sz="4400" dirty="0">
                <a:latin typeface="Arial Rounded MT Bold" panose="020F0704030504030204" pitchFamily="34" charset="0"/>
              </a:rPr>
              <a:t> Communication Protocol</a:t>
            </a:r>
            <a:endParaRPr lang="en-IN" sz="44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BAB9C402-D3B8-4ED9-AD43-97929D162DB4}"/>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Adhering to Work breakdown structure 2 , </a:t>
            </a:r>
            <a:r>
              <a:rPr lang="en-US" dirty="0" err="1"/>
              <a:t>WiFi</a:t>
            </a:r>
            <a:r>
              <a:rPr lang="en-US" dirty="0"/>
              <a:t> communication is achieved by a popular </a:t>
            </a:r>
            <a:r>
              <a:rPr lang="en-US" dirty="0" err="1"/>
              <a:t>WiFi</a:t>
            </a:r>
            <a:r>
              <a:rPr lang="en-US" dirty="0"/>
              <a:t> module ESP8266.</a:t>
            </a:r>
          </a:p>
          <a:p>
            <a:pPr marL="0" indent="0">
              <a:buNone/>
            </a:pPr>
            <a:r>
              <a:rPr lang="en-US" sz="2800" dirty="0"/>
              <a:t>Following are the features of ESP8266:</a:t>
            </a:r>
          </a:p>
          <a:p>
            <a:pPr>
              <a:buFont typeface="Wingdings" panose="05000000000000000000" pitchFamily="2" charset="2"/>
              <a:buChar char="ü"/>
            </a:pPr>
            <a:r>
              <a:rPr lang="en-US" dirty="0"/>
              <a:t>TCP/IP Stack Capability</a:t>
            </a:r>
          </a:p>
          <a:p>
            <a:pPr>
              <a:buFont typeface="Wingdings" panose="05000000000000000000" pitchFamily="2" charset="2"/>
              <a:buChar char="ü"/>
            </a:pPr>
            <a:r>
              <a:rPr lang="en-US" dirty="0"/>
              <a:t>It has memory, Networking capabilities, SDK</a:t>
            </a:r>
          </a:p>
          <a:p>
            <a:pPr>
              <a:buFont typeface="Wingdings" panose="05000000000000000000" pitchFamily="2" charset="2"/>
              <a:buChar char="ü"/>
            </a:pPr>
            <a:r>
              <a:rPr lang="en-US" dirty="0"/>
              <a:t>Models:  </a:t>
            </a:r>
          </a:p>
          <a:p>
            <a:pPr marL="0" indent="0">
              <a:buNone/>
            </a:pPr>
            <a:r>
              <a:rPr lang="en-US" dirty="0"/>
              <a:t>                  </a:t>
            </a:r>
            <a:r>
              <a:rPr lang="en-US" sz="1800" dirty="0"/>
              <a:t>1.Amica.</a:t>
            </a:r>
          </a:p>
          <a:p>
            <a:pPr marL="0" indent="0">
              <a:buNone/>
            </a:pPr>
            <a:r>
              <a:rPr lang="en-US" sz="1800" dirty="0"/>
              <a:t>                    2.Clone </a:t>
            </a:r>
            <a:r>
              <a:rPr lang="en-US" sz="1800" dirty="0" err="1"/>
              <a:t>Lolin</a:t>
            </a:r>
            <a:endParaRPr lang="en-US" sz="1800" dirty="0"/>
          </a:p>
          <a:p>
            <a:pPr marL="0" indent="0">
              <a:buNone/>
            </a:pPr>
            <a:r>
              <a:rPr lang="en-US" dirty="0"/>
              <a:t>             </a:t>
            </a:r>
          </a:p>
          <a:p>
            <a:pPr marL="658368" lvl="3" indent="0">
              <a:buNone/>
            </a:pPr>
            <a:r>
              <a:rPr lang="en-US" dirty="0"/>
              <a:t>           </a:t>
            </a:r>
          </a:p>
          <a:p>
            <a:pPr marL="0" indent="0">
              <a:buNone/>
            </a:pPr>
            <a:endParaRPr lang="en-US" dirty="0"/>
          </a:p>
          <a:p>
            <a:pPr marL="0" indent="0">
              <a:buNone/>
            </a:pPr>
            <a:endParaRPr lang="en-IN" dirty="0"/>
          </a:p>
        </p:txBody>
      </p:sp>
      <p:pic>
        <p:nvPicPr>
          <p:cNvPr id="4" name="Content Placeholder 4">
            <a:extLst>
              <a:ext uri="{FF2B5EF4-FFF2-40B4-BE49-F238E27FC236}">
                <a16:creationId xmlns:a16="http://schemas.microsoft.com/office/drawing/2014/main" id="{7E7FC731-50A9-4A8C-9F67-994C1A9B2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31939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D6ED-1E2E-4FA7-A774-78347D42BD10}"/>
              </a:ext>
            </a:extLst>
          </p:cNvPr>
          <p:cNvSpPr>
            <a:spLocks noGrp="1"/>
          </p:cNvSpPr>
          <p:nvPr>
            <p:ph type="title"/>
          </p:nvPr>
        </p:nvSpPr>
        <p:spPr/>
        <p:txBody>
          <a:bodyPr/>
          <a:lstStyle/>
          <a:p>
            <a:r>
              <a:rPr lang="en-US" dirty="0">
                <a:latin typeface="Arial Rounded MT Bold" panose="020F0704030504030204" pitchFamily="34" charset="0"/>
              </a:rPr>
              <a:t>INTRODUCTION</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C031F8AF-CCC1-4051-9432-7EB36CFF96A8}"/>
              </a:ext>
            </a:extLst>
          </p:cNvPr>
          <p:cNvSpPr>
            <a:spLocks noGrp="1"/>
          </p:cNvSpPr>
          <p:nvPr>
            <p:ph idx="1"/>
          </p:nvPr>
        </p:nvSpPr>
        <p:spPr/>
        <p:txBody>
          <a:bodyPr/>
          <a:lstStyle/>
          <a:p>
            <a:pPr>
              <a:buFont typeface="Wingdings" panose="05000000000000000000" pitchFamily="2" charset="2"/>
              <a:buChar char="§"/>
            </a:pPr>
            <a:r>
              <a:rPr lang="en-US" dirty="0"/>
              <a:t>According to the 2011 Census Survey, smart city projects in India constitute 63 percent of India’s GDP from urban areas, and just 31 percent of India’s population lives there.</a:t>
            </a:r>
          </a:p>
          <a:p>
            <a:pPr>
              <a:buFont typeface="Wingdings" panose="05000000000000000000" pitchFamily="2" charset="2"/>
              <a:buChar char="§"/>
            </a:pPr>
            <a:r>
              <a:rPr lang="en-US" dirty="0"/>
              <a:t>The world is expecting to have 40 percent of the urban population by 2030, contributing 75 percent to the economy of India.</a:t>
            </a:r>
          </a:p>
          <a:p>
            <a:pPr>
              <a:buFont typeface="Wingdings" panose="05000000000000000000" pitchFamily="2" charset="2"/>
              <a:buChar char="§"/>
            </a:pPr>
            <a:r>
              <a:rPr lang="en-US" dirty="0"/>
              <a:t>Water is a limited resource and in order to facilitate the increasing population in urban areas ,there comes a necessity to design and implement smart water management system for an efficient distribution and supply of water.</a:t>
            </a:r>
          </a:p>
          <a:p>
            <a:pPr>
              <a:buFont typeface="Wingdings" panose="05000000000000000000" pitchFamily="2" charset="2"/>
              <a:buChar char="§"/>
            </a:pPr>
            <a:r>
              <a:rPr lang="en-US" dirty="0"/>
              <a:t>The system is designed for KLE campus, </a:t>
            </a:r>
            <a:r>
              <a:rPr lang="en-US" dirty="0" err="1"/>
              <a:t>Hubballi</a:t>
            </a:r>
            <a:r>
              <a:rPr lang="en-US" dirty="0"/>
              <a:t> as a test bed. The automated system helps the user, monitor the amount of water consumed in various buildings using the consumption details provided by the system.</a:t>
            </a:r>
            <a:endParaRPr lang="en-IN" dirty="0"/>
          </a:p>
        </p:txBody>
      </p:sp>
      <p:pic>
        <p:nvPicPr>
          <p:cNvPr id="4" name="Content Placeholder 4">
            <a:extLst>
              <a:ext uri="{FF2B5EF4-FFF2-40B4-BE49-F238E27FC236}">
                <a16:creationId xmlns:a16="http://schemas.microsoft.com/office/drawing/2014/main" id="{FEB7B19B-A3C0-4552-BDD3-8E71A5F8B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121541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44B5-9623-4F4D-A146-60598631681F}"/>
              </a:ext>
            </a:extLst>
          </p:cNvPr>
          <p:cNvSpPr>
            <a:spLocks noGrp="1"/>
          </p:cNvSpPr>
          <p:nvPr>
            <p:ph type="title"/>
          </p:nvPr>
        </p:nvSpPr>
        <p:spPr>
          <a:xfrm>
            <a:off x="1097280" y="263527"/>
            <a:ext cx="10058400" cy="1450757"/>
          </a:xfrm>
        </p:spPr>
        <p:txBody>
          <a:bodyPr/>
          <a:lstStyle/>
          <a:p>
            <a:endParaRPr lang="en-IN" dirty="0"/>
          </a:p>
        </p:txBody>
      </p:sp>
      <p:sp>
        <p:nvSpPr>
          <p:cNvPr id="3" name="Content Placeholder 2">
            <a:extLst>
              <a:ext uri="{FF2B5EF4-FFF2-40B4-BE49-F238E27FC236}">
                <a16:creationId xmlns:a16="http://schemas.microsoft.com/office/drawing/2014/main" id="{97621BDA-C93B-4FBC-8D39-24C50C3C4DE6}"/>
              </a:ext>
            </a:extLst>
          </p:cNvPr>
          <p:cNvSpPr>
            <a:spLocks noGrp="1"/>
          </p:cNvSpPr>
          <p:nvPr>
            <p:ph idx="1"/>
          </p:nvPr>
        </p:nvSpPr>
        <p:spPr/>
        <p:txBody>
          <a:bodyPr/>
          <a:lstStyle/>
          <a:p>
            <a:r>
              <a:rPr lang="en-US" sz="2800" dirty="0"/>
              <a:t>Features Continued ..</a:t>
            </a:r>
          </a:p>
          <a:p>
            <a:pPr>
              <a:buFont typeface="Wingdings" panose="05000000000000000000" pitchFamily="2" charset="2"/>
              <a:buChar char="ü"/>
            </a:pPr>
            <a:r>
              <a:rPr lang="en-US" dirty="0"/>
              <a:t>Microcontroller: ESP8266-32bit</a:t>
            </a:r>
          </a:p>
          <a:p>
            <a:pPr>
              <a:buFont typeface="Wingdings" panose="05000000000000000000" pitchFamily="2" charset="2"/>
              <a:buChar char="ü"/>
            </a:pPr>
            <a:r>
              <a:rPr lang="en-US" dirty="0"/>
              <a:t>Clock Speed: 80 MHz</a:t>
            </a:r>
          </a:p>
          <a:p>
            <a:pPr>
              <a:buFont typeface="Wingdings" panose="05000000000000000000" pitchFamily="2" charset="2"/>
              <a:buChar char="ü"/>
            </a:pPr>
            <a:r>
              <a:rPr lang="en-US" dirty="0"/>
              <a:t>USB Connection: Micro USB port</a:t>
            </a:r>
          </a:p>
          <a:p>
            <a:pPr>
              <a:buFont typeface="Wingdings" panose="05000000000000000000" pitchFamily="2" charset="2"/>
              <a:buChar char="ü"/>
            </a:pPr>
            <a:r>
              <a:rPr lang="en-US" dirty="0"/>
              <a:t>Operating Voltage: 3.3V</a:t>
            </a:r>
          </a:p>
          <a:p>
            <a:pPr>
              <a:buFont typeface="Wingdings" panose="05000000000000000000" pitchFamily="2" charset="2"/>
              <a:buChar char="ü"/>
            </a:pPr>
            <a:r>
              <a:rPr lang="en-US" dirty="0"/>
              <a:t>Built in </a:t>
            </a:r>
            <a:r>
              <a:rPr lang="en-US" dirty="0" err="1"/>
              <a:t>WiFi</a:t>
            </a:r>
            <a:r>
              <a:rPr lang="en-US" dirty="0"/>
              <a:t> standard : 802.11</a:t>
            </a:r>
          </a:p>
          <a:p>
            <a:pPr>
              <a:buFont typeface="Wingdings" panose="05000000000000000000" pitchFamily="2" charset="2"/>
              <a:buChar char="ü"/>
            </a:pPr>
            <a:r>
              <a:rPr lang="en-US" dirty="0"/>
              <a:t>Input Voltage </a:t>
            </a:r>
            <a:r>
              <a:rPr lang="en-US" dirty="0" err="1"/>
              <a:t>Withstandable</a:t>
            </a:r>
            <a:r>
              <a:rPr lang="en-US" dirty="0"/>
              <a:t>.</a:t>
            </a:r>
          </a:p>
          <a:p>
            <a:pPr marL="0" indent="0">
              <a:buNone/>
            </a:pPr>
            <a:endParaRPr lang="en-US" dirty="0"/>
          </a:p>
          <a:p>
            <a:endParaRPr lang="en-IN" dirty="0"/>
          </a:p>
        </p:txBody>
      </p:sp>
      <p:pic>
        <p:nvPicPr>
          <p:cNvPr id="4" name="Content Placeholder 4">
            <a:extLst>
              <a:ext uri="{FF2B5EF4-FFF2-40B4-BE49-F238E27FC236}">
                <a16:creationId xmlns:a16="http://schemas.microsoft.com/office/drawing/2014/main" id="{FBB2E023-1874-4530-90FA-F914350CF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156560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A78E-E61B-4C27-AD86-96CB5560E86F}"/>
              </a:ext>
            </a:extLst>
          </p:cNvPr>
          <p:cNvSpPr>
            <a:spLocks noGrp="1"/>
          </p:cNvSpPr>
          <p:nvPr>
            <p:ph type="title"/>
          </p:nvPr>
        </p:nvSpPr>
        <p:spPr/>
        <p:txBody>
          <a:bodyPr/>
          <a:lstStyle/>
          <a:p>
            <a:r>
              <a:rPr lang="en-US" dirty="0">
                <a:latin typeface="Arial Rounded MT Bold" panose="020F0704030504030204" pitchFamily="34" charset="0"/>
              </a:rPr>
              <a:t>Protocol used : MQTT</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4F8A0CA-1BBB-4125-B11B-58FB54053527}"/>
              </a:ext>
            </a:extLst>
          </p:cNvPr>
          <p:cNvSpPr>
            <a:spLocks noGrp="1"/>
          </p:cNvSpPr>
          <p:nvPr>
            <p:ph idx="1"/>
          </p:nvPr>
        </p:nvSpPr>
        <p:spPr/>
        <p:txBody>
          <a:bodyPr/>
          <a:lstStyle/>
          <a:p>
            <a:pPr>
              <a:buFont typeface="Wingdings" panose="05000000000000000000" pitchFamily="2" charset="2"/>
              <a:buChar char="§"/>
            </a:pPr>
            <a:r>
              <a:rPr lang="en-US" dirty="0"/>
              <a:t>Protocol is a standard set of rules that allows the electronics devices to communicate with each other. In simple terms, Protocols are the set of rules running of the sender machine and the receiver machine so that the sent data is correctly  understood by the receiver.</a:t>
            </a:r>
          </a:p>
          <a:p>
            <a:pPr>
              <a:buFont typeface="Wingdings" panose="05000000000000000000" pitchFamily="2" charset="2"/>
              <a:buChar char="§"/>
            </a:pPr>
            <a:r>
              <a:rPr lang="en-US" dirty="0"/>
              <a:t>Protocols are divided based on the different layers of TCP/IP suite  </a:t>
            </a:r>
            <a:r>
              <a:rPr lang="en-US" dirty="0">
                <a:sym typeface="Wingdings" panose="05000000000000000000" pitchFamily="2" charset="2"/>
              </a:rPr>
              <a:t>Application layer </a:t>
            </a:r>
          </a:p>
          <a:p>
            <a:pPr marL="0" indent="0">
              <a:buNone/>
            </a:pPr>
            <a:r>
              <a:rPr lang="en-US" dirty="0">
                <a:sym typeface="Wingdings" panose="05000000000000000000" pitchFamily="2" charset="2"/>
              </a:rPr>
              <a:t>                                                                                                                          Transport layer</a:t>
            </a:r>
          </a:p>
          <a:p>
            <a:pPr marL="0" indent="0">
              <a:buNone/>
            </a:pPr>
            <a:r>
              <a:rPr lang="en-US" dirty="0">
                <a:sym typeface="Wingdings" panose="05000000000000000000" pitchFamily="2" charset="2"/>
              </a:rPr>
              <a:t>                                                                                                                          Link layer </a:t>
            </a:r>
          </a:p>
          <a:p>
            <a:pPr marL="0" indent="0">
              <a:buNone/>
            </a:pPr>
            <a:r>
              <a:rPr lang="en-US" dirty="0">
                <a:sym typeface="Wingdings" panose="05000000000000000000" pitchFamily="2" charset="2"/>
              </a:rPr>
              <a:t>                                                                                                                           Network layer</a:t>
            </a:r>
          </a:p>
          <a:p>
            <a:pPr marL="0" indent="0">
              <a:buNone/>
            </a:pPr>
            <a:endParaRPr lang="en-US" dirty="0">
              <a:sym typeface="Wingdings" panose="05000000000000000000" pitchFamily="2" charset="2"/>
            </a:endParaRPr>
          </a:p>
          <a:p>
            <a:pPr>
              <a:buFont typeface="Wingdings" panose="05000000000000000000" pitchFamily="2" charset="2"/>
              <a:buChar char="§"/>
            </a:pPr>
            <a:r>
              <a:rPr lang="en-US" dirty="0">
                <a:sym typeface="Wingdings" panose="05000000000000000000" pitchFamily="2" charset="2"/>
              </a:rPr>
              <a:t>MQTT comes under Application layer of TCP/IP suite.</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BD63F66A-20B9-435F-BA32-7A42616DD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247053"/>
            <a:ext cx="5136203" cy="1782148"/>
          </a:xfrm>
          <a:prstGeom prst="rect">
            <a:avLst/>
          </a:prstGeom>
        </p:spPr>
      </p:pic>
      <p:pic>
        <p:nvPicPr>
          <p:cNvPr id="6" name="Content Placeholder 4">
            <a:extLst>
              <a:ext uri="{FF2B5EF4-FFF2-40B4-BE49-F238E27FC236}">
                <a16:creationId xmlns:a16="http://schemas.microsoft.com/office/drawing/2014/main" id="{8708A06C-0789-4068-A939-1C8BBF05E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427380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4DF1-D938-4E9E-908D-7E2E0FC3F1BE}"/>
              </a:ext>
            </a:extLst>
          </p:cNvPr>
          <p:cNvSpPr>
            <a:spLocks noGrp="1"/>
          </p:cNvSpPr>
          <p:nvPr>
            <p:ph type="title"/>
          </p:nvPr>
        </p:nvSpPr>
        <p:spPr>
          <a:xfrm>
            <a:off x="1097280" y="277272"/>
            <a:ext cx="10058400" cy="1450757"/>
          </a:xfrm>
        </p:spPr>
        <p:txBody>
          <a:bodyPr/>
          <a:lstStyle/>
          <a:p>
            <a:r>
              <a:rPr lang="en-US" dirty="0">
                <a:latin typeface="Arial Rounded MT Bold" panose="020F0704030504030204" pitchFamily="34" charset="0"/>
              </a:rPr>
              <a:t>About MQTT </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2C7780AA-299B-46B5-AF0C-6B9110236665}"/>
              </a:ext>
            </a:extLst>
          </p:cNvPr>
          <p:cNvSpPr>
            <a:spLocks noGrp="1"/>
          </p:cNvSpPr>
          <p:nvPr>
            <p:ph idx="1"/>
          </p:nvPr>
        </p:nvSpPr>
        <p:spPr>
          <a:xfrm>
            <a:off x="1097280" y="1855065"/>
            <a:ext cx="10058400" cy="4023360"/>
          </a:xfrm>
        </p:spPr>
        <p:txBody>
          <a:bodyPr>
            <a:normAutofit fontScale="92500" lnSpcReduction="20000"/>
          </a:bodyPr>
          <a:lstStyle/>
          <a:p>
            <a:pPr>
              <a:buFont typeface="Arial" panose="020B0604020202020204" pitchFamily="34" charset="0"/>
              <a:buChar char="•"/>
            </a:pPr>
            <a:r>
              <a:rPr lang="en-US" dirty="0"/>
              <a:t>MQTT stands for Message Telemetry Transport  protocol.</a:t>
            </a:r>
          </a:p>
          <a:p>
            <a:pPr>
              <a:buFont typeface="Arial" panose="020B0604020202020204" pitchFamily="34" charset="0"/>
              <a:buChar char="•"/>
            </a:pPr>
            <a:r>
              <a:rPr lang="en-US" dirty="0"/>
              <a:t>It is a Light-weight protocol.</a:t>
            </a:r>
          </a:p>
          <a:p>
            <a:pPr>
              <a:buFont typeface="Arial" panose="020B0604020202020204" pitchFamily="34" charset="0"/>
              <a:buChar char="•"/>
            </a:pPr>
            <a:r>
              <a:rPr lang="en-US" dirty="0"/>
              <a:t>MQTT uses Publish Subscribe model.</a:t>
            </a:r>
          </a:p>
          <a:p>
            <a:pPr>
              <a:buFont typeface="Arial" panose="020B0604020202020204" pitchFamily="34" charset="0"/>
              <a:buChar char="•"/>
            </a:pPr>
            <a:r>
              <a:rPr lang="en-US" dirty="0"/>
              <a:t>Architecture: Client-Server(hypothetically).</a:t>
            </a:r>
          </a:p>
          <a:p>
            <a:pPr>
              <a:buFont typeface="Arial" panose="020B0604020202020204" pitchFamily="34" charset="0"/>
              <a:buChar char="•"/>
            </a:pPr>
            <a:r>
              <a:rPr lang="en-US" dirty="0"/>
              <a:t>Client: IoT devices – Publishers and Subscribers.</a:t>
            </a:r>
          </a:p>
          <a:p>
            <a:pPr>
              <a:buFont typeface="Arial" panose="020B0604020202020204" pitchFamily="34" charset="0"/>
              <a:buChar char="•"/>
            </a:pPr>
            <a:r>
              <a:rPr lang="en-US" dirty="0"/>
              <a:t>Servers : Broker.</a:t>
            </a:r>
          </a:p>
          <a:p>
            <a:pPr>
              <a:buFont typeface="Arial" panose="020B0604020202020204" pitchFamily="34" charset="0"/>
              <a:buChar char="•"/>
            </a:pPr>
            <a:r>
              <a:rPr lang="en-US" dirty="0"/>
              <a:t>Clients connect to server and publishes</a:t>
            </a:r>
          </a:p>
          <a:p>
            <a:pPr marL="0" indent="0">
              <a:buNone/>
            </a:pPr>
            <a:r>
              <a:rPr lang="en-US" dirty="0"/>
              <a:t>  messages to topic on the server.</a:t>
            </a:r>
          </a:p>
          <a:p>
            <a:pPr>
              <a:buFont typeface="Arial" panose="020B0604020202020204" pitchFamily="34" charset="0"/>
              <a:buChar char="•"/>
            </a:pPr>
            <a:r>
              <a:rPr lang="en-US" dirty="0"/>
              <a:t>The broker forwards the messages to the clients</a:t>
            </a:r>
          </a:p>
          <a:p>
            <a:pPr marL="0" indent="0">
              <a:buNone/>
            </a:pPr>
            <a:r>
              <a:rPr lang="en-US" dirty="0"/>
              <a:t>  Subscribed to topic.</a:t>
            </a:r>
          </a:p>
          <a:p>
            <a:pPr>
              <a:buFont typeface="Arial" panose="020B0604020202020204" pitchFamily="34" charset="0"/>
              <a:buChar char="•"/>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83D7A421-FF42-48F2-AB0F-262AE15E8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2442184"/>
            <a:ext cx="5333333" cy="3000000"/>
          </a:xfrm>
          <a:prstGeom prst="rect">
            <a:avLst/>
          </a:prstGeom>
        </p:spPr>
      </p:pic>
      <p:pic>
        <p:nvPicPr>
          <p:cNvPr id="7" name="Content Placeholder 4">
            <a:extLst>
              <a:ext uri="{FF2B5EF4-FFF2-40B4-BE49-F238E27FC236}">
                <a16:creationId xmlns:a16="http://schemas.microsoft.com/office/drawing/2014/main" id="{9537A9C6-A6F4-4A92-89FD-45766691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37282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7037-4BEE-4164-AAC1-F0150E3F8061}"/>
              </a:ext>
            </a:extLst>
          </p:cNvPr>
          <p:cNvSpPr>
            <a:spLocks noGrp="1"/>
          </p:cNvSpPr>
          <p:nvPr>
            <p:ph type="title"/>
          </p:nvPr>
        </p:nvSpPr>
        <p:spPr/>
        <p:txBody>
          <a:bodyPr/>
          <a:lstStyle/>
          <a:p>
            <a:r>
              <a:rPr lang="en-US" dirty="0">
                <a:latin typeface="Arial Rounded MT Bold" panose="020F0704030504030204" pitchFamily="34" charset="0"/>
              </a:rPr>
              <a:t>More about MQTT</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DB4F4871-3F7E-443E-855B-FFDB2FDED540}"/>
              </a:ext>
            </a:extLst>
          </p:cNvPr>
          <p:cNvSpPr>
            <a:spLocks noGrp="1"/>
          </p:cNvSpPr>
          <p:nvPr>
            <p:ph idx="1"/>
          </p:nvPr>
        </p:nvSpPr>
        <p:spPr/>
        <p:txBody>
          <a:bodyPr/>
          <a:lstStyle/>
          <a:p>
            <a:pPr>
              <a:buFont typeface="Arial" panose="020B0604020202020204" pitchFamily="34" charset="0"/>
              <a:buChar char="•"/>
            </a:pPr>
            <a:r>
              <a:rPr lang="en-US" dirty="0"/>
              <a:t>MQTT protocol is specially designed for sensor networks and wireless sensor networks.</a:t>
            </a:r>
          </a:p>
          <a:p>
            <a:pPr>
              <a:buFont typeface="Arial" panose="020B0604020202020204" pitchFamily="34" charset="0"/>
              <a:buChar char="•"/>
            </a:pPr>
            <a:r>
              <a:rPr lang="en-US" dirty="0"/>
              <a:t>It is well suited for constrained environments where the devices have limited processing and memory resources and network bandwidth is low.</a:t>
            </a:r>
          </a:p>
          <a:p>
            <a:pPr>
              <a:buFont typeface="Arial" panose="020B0604020202020204" pitchFamily="34" charset="0"/>
              <a:buChar char="•"/>
            </a:pPr>
            <a:r>
              <a:rPr lang="en-US" sz="1800" b="0" i="0" dirty="0">
                <a:solidFill>
                  <a:srgbClr val="000000"/>
                </a:solidFill>
                <a:effectLst/>
                <a:latin typeface="Lato"/>
              </a:rPr>
              <a:t>Many IoT devices connect over unreliable cellular networks. MQTT’s support for persistent sessions reduces the time to reconnect the client with the broker.</a:t>
            </a:r>
          </a:p>
          <a:p>
            <a:pPr>
              <a:buFont typeface="Arial" panose="020B0604020202020204" pitchFamily="34" charset="0"/>
              <a:buChar char="•"/>
            </a:pPr>
            <a:r>
              <a:rPr lang="en-US" sz="1800" b="0" i="0" dirty="0">
                <a:solidFill>
                  <a:srgbClr val="000000"/>
                </a:solidFill>
                <a:effectLst/>
                <a:latin typeface="Lato"/>
              </a:rPr>
              <a:t>MQTT makes it easy to encrypt messages using TLS and authenticate clients using modern authentication protocols, such as OAuth.</a:t>
            </a:r>
            <a:endParaRPr lang="en-IN" sz="1800" dirty="0"/>
          </a:p>
        </p:txBody>
      </p:sp>
      <p:pic>
        <p:nvPicPr>
          <p:cNvPr id="4" name="Content Placeholder 4">
            <a:extLst>
              <a:ext uri="{FF2B5EF4-FFF2-40B4-BE49-F238E27FC236}">
                <a16:creationId xmlns:a16="http://schemas.microsoft.com/office/drawing/2014/main" id="{D1222438-43A3-4D38-B519-81D46B572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1679825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063A-5B9D-470D-9878-F4B0507F1FE8}"/>
              </a:ext>
            </a:extLst>
          </p:cNvPr>
          <p:cNvSpPr>
            <a:spLocks noGrp="1"/>
          </p:cNvSpPr>
          <p:nvPr>
            <p:ph type="title"/>
          </p:nvPr>
        </p:nvSpPr>
        <p:spPr/>
        <p:txBody>
          <a:bodyPr/>
          <a:lstStyle/>
          <a:p>
            <a:r>
              <a:rPr lang="en-US" dirty="0">
                <a:latin typeface="Arial Rounded MT Bold" panose="020F0704030504030204" pitchFamily="34" charset="0"/>
              </a:rPr>
              <a:t>Publish Subscribe Model</a:t>
            </a:r>
            <a:endParaRPr lang="en-IN"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0A9D8B75-1A4B-437E-9C21-09AB2127E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06" y="2779078"/>
            <a:ext cx="11415388" cy="2755419"/>
          </a:xfrm>
        </p:spPr>
      </p:pic>
      <p:pic>
        <p:nvPicPr>
          <p:cNvPr id="6" name="Content Placeholder 4">
            <a:extLst>
              <a:ext uri="{FF2B5EF4-FFF2-40B4-BE49-F238E27FC236}">
                <a16:creationId xmlns:a16="http://schemas.microsoft.com/office/drawing/2014/main" id="{485230C7-B06A-415C-9B38-015A222A9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
        <p:nvSpPr>
          <p:cNvPr id="7" name="AutoShape 2" descr="How to setup your own MQTT Broker – O&amp;#39;Brien Labs">
            <a:extLst>
              <a:ext uri="{FF2B5EF4-FFF2-40B4-BE49-F238E27FC236}">
                <a16:creationId xmlns:a16="http://schemas.microsoft.com/office/drawing/2014/main" id="{0376EDC9-57C9-4DC1-B40E-F0F2CF5B1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80275170-CEE4-4937-9A50-709258D01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795" y="2069772"/>
            <a:ext cx="1024903" cy="873217"/>
          </a:xfrm>
          <a:prstGeom prst="rect">
            <a:avLst/>
          </a:prstGeom>
        </p:spPr>
      </p:pic>
    </p:spTree>
    <p:extLst>
      <p:ext uri="{BB962C8B-B14F-4D97-AF65-F5344CB8AC3E}">
        <p14:creationId xmlns:p14="http://schemas.microsoft.com/office/powerpoint/2010/main" val="2978502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429E-7A16-4B57-99BD-6771F978E0AF}"/>
              </a:ext>
            </a:extLst>
          </p:cNvPr>
          <p:cNvSpPr>
            <a:spLocks noGrp="1"/>
          </p:cNvSpPr>
          <p:nvPr>
            <p:ph type="title"/>
          </p:nvPr>
        </p:nvSpPr>
        <p:spPr/>
        <p:txBody>
          <a:bodyPr/>
          <a:lstStyle/>
          <a:p>
            <a:r>
              <a:rPr lang="en-US" dirty="0">
                <a:latin typeface="Arial Rounded MT Bold" panose="020F0704030504030204" pitchFamily="34" charset="0"/>
              </a:rPr>
              <a:t>LORA COMMUNICATION</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8D2CD1F5-CAEC-49F0-95D9-9E19F0BB4B1F}"/>
              </a:ext>
            </a:extLst>
          </p:cNvPr>
          <p:cNvSpPr>
            <a:spLocks noGrp="1"/>
          </p:cNvSpPr>
          <p:nvPr>
            <p:ph idx="1"/>
          </p:nvPr>
        </p:nvSpPr>
        <p:spPr>
          <a:xfrm>
            <a:off x="1181100" y="2011680"/>
            <a:ext cx="10058400" cy="4023360"/>
          </a:xfrm>
        </p:spPr>
        <p:txBody>
          <a:bodyPr>
            <a:normAutofit fontScale="85000" lnSpcReduction="20000"/>
          </a:bodyPr>
          <a:lstStyle/>
          <a:p>
            <a:pPr>
              <a:buFont typeface="Wingdings" panose="05000000000000000000" pitchFamily="2" charset="2"/>
              <a:buChar char="§"/>
            </a:pPr>
            <a:r>
              <a:rPr lang="en-US" sz="2400" dirty="0"/>
              <a:t>Adhering to Work breakdown structure 3, Lora communication is achieved by a popular Lora module RFM98.</a:t>
            </a:r>
          </a:p>
          <a:p>
            <a:pPr>
              <a:buFont typeface="Wingdings" panose="05000000000000000000" pitchFamily="2" charset="2"/>
              <a:buChar char="§"/>
            </a:pPr>
            <a:r>
              <a:rPr lang="en-US" sz="2400" dirty="0"/>
              <a:t>Following are the few features of RFM98:</a:t>
            </a:r>
          </a:p>
          <a:p>
            <a:pPr>
              <a:buFont typeface="Wingdings" panose="05000000000000000000" pitchFamily="2" charset="2"/>
              <a:buChar char="ü"/>
            </a:pPr>
            <a:r>
              <a:rPr lang="en-US" sz="1800" dirty="0"/>
              <a:t>Popular device for long range communication that provides ultra-long range with minimized current      consumption.</a:t>
            </a:r>
          </a:p>
          <a:p>
            <a:pPr>
              <a:buFont typeface="Wingdings" panose="05000000000000000000" pitchFamily="2" charset="2"/>
              <a:buChar char="ü"/>
            </a:pPr>
            <a:r>
              <a:rPr lang="en-US" sz="1800" dirty="0"/>
              <a:t>Frequency : 433/470 KHz.</a:t>
            </a:r>
          </a:p>
          <a:p>
            <a:pPr>
              <a:buFont typeface="Wingdings" panose="05000000000000000000" pitchFamily="2" charset="2"/>
              <a:buChar char="ü"/>
            </a:pPr>
            <a:r>
              <a:rPr lang="en-US" sz="1800" dirty="0"/>
              <a:t>Range: 800 m.</a:t>
            </a:r>
          </a:p>
          <a:p>
            <a:pPr>
              <a:buFont typeface="Wingdings" panose="05000000000000000000" pitchFamily="2" charset="2"/>
              <a:buChar char="ü"/>
            </a:pPr>
            <a:r>
              <a:rPr lang="en-US" sz="1800" dirty="0"/>
              <a:t>Has Built-in temperature and low battery indicator.</a:t>
            </a:r>
          </a:p>
          <a:p>
            <a:pPr>
              <a:buFont typeface="Wingdings" panose="05000000000000000000" pitchFamily="2" charset="2"/>
              <a:buChar char="ü"/>
            </a:pPr>
            <a:r>
              <a:rPr lang="en-US" sz="1800" dirty="0"/>
              <a:t>Supply voltage: 3.3 V</a:t>
            </a:r>
          </a:p>
          <a:p>
            <a:pPr>
              <a:buFont typeface="Wingdings" panose="05000000000000000000" pitchFamily="2" charset="2"/>
              <a:buChar char="ü"/>
            </a:pPr>
            <a:r>
              <a:rPr lang="en-US" sz="1800" dirty="0"/>
              <a:t>Payload length : 64 bytes</a:t>
            </a:r>
          </a:p>
          <a:p>
            <a:pPr>
              <a:buFont typeface="Wingdings" panose="05000000000000000000" pitchFamily="2" charset="2"/>
              <a:buChar char="ü"/>
            </a:pPr>
            <a:endParaRPr lang="en-US" sz="2400" dirty="0"/>
          </a:p>
          <a:p>
            <a:pPr marL="0" indent="0">
              <a:buNone/>
            </a:pPr>
            <a:r>
              <a:rPr lang="en-US" sz="2400" dirty="0"/>
              <a:t>                         </a:t>
            </a:r>
          </a:p>
          <a:p>
            <a:pPr marL="0" indent="0">
              <a:buNone/>
            </a:pPr>
            <a:endParaRPr lang="en-US" sz="2400" dirty="0"/>
          </a:p>
          <a:p>
            <a:pPr>
              <a:buFont typeface="Wingdings" panose="05000000000000000000" pitchFamily="2" charset="2"/>
              <a:buChar char="§"/>
            </a:pPr>
            <a:endParaRPr lang="en-US" sz="2400" dirty="0"/>
          </a:p>
          <a:p>
            <a:endParaRPr lang="en-IN" dirty="0"/>
          </a:p>
        </p:txBody>
      </p:sp>
      <p:pic>
        <p:nvPicPr>
          <p:cNvPr id="4" name="Content Placeholder 4">
            <a:extLst>
              <a:ext uri="{FF2B5EF4-FFF2-40B4-BE49-F238E27FC236}">
                <a16:creationId xmlns:a16="http://schemas.microsoft.com/office/drawing/2014/main" id="{A32E81B0-81EC-4E10-B7D7-FBF22793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1"/>
            <a:ext cx="2967136" cy="700038"/>
          </a:xfrm>
          <a:prstGeom prst="rect">
            <a:avLst/>
          </a:prstGeom>
        </p:spPr>
      </p:pic>
    </p:spTree>
    <p:extLst>
      <p:ext uri="{BB962C8B-B14F-4D97-AF65-F5344CB8AC3E}">
        <p14:creationId xmlns:p14="http://schemas.microsoft.com/office/powerpoint/2010/main" val="117226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3C87-E5EA-46D9-AA9F-FEAD25BA1DCC}"/>
              </a:ext>
            </a:extLst>
          </p:cNvPr>
          <p:cNvSpPr>
            <a:spLocks noGrp="1"/>
          </p:cNvSpPr>
          <p:nvPr>
            <p:ph type="title"/>
          </p:nvPr>
        </p:nvSpPr>
        <p:spPr/>
        <p:txBody>
          <a:bodyPr>
            <a:normAutofit/>
          </a:bodyPr>
          <a:lstStyle/>
          <a:p>
            <a:r>
              <a:rPr lang="en-US" sz="3600" dirty="0">
                <a:latin typeface="Arial Rounded MT Bold" panose="020F0704030504030204" pitchFamily="34" charset="0"/>
              </a:rPr>
              <a:t>COMMUNICATION PROTOCOL: SPI</a:t>
            </a:r>
            <a:endParaRPr lang="en-IN" sz="36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A7620E93-C500-41FA-BB51-7C0321401F0C}"/>
              </a:ext>
            </a:extLst>
          </p:cNvPr>
          <p:cNvSpPr>
            <a:spLocks noGrp="1"/>
          </p:cNvSpPr>
          <p:nvPr>
            <p:ph idx="1"/>
          </p:nvPr>
        </p:nvSpPr>
        <p:spPr/>
        <p:txBody>
          <a:bodyPr/>
          <a:lstStyle/>
          <a:p>
            <a:pPr>
              <a:buFont typeface="Arial" panose="020B0604020202020204" pitchFamily="34" charset="0"/>
              <a:buChar char="•"/>
            </a:pPr>
            <a:r>
              <a:rPr lang="en-US" b="0" i="0" dirty="0">
                <a:solidFill>
                  <a:schemeClr val="tx1"/>
                </a:solidFill>
                <a:effectLst/>
                <a:latin typeface="Helvetica" panose="020B0604020202020204" pitchFamily="34" charset="0"/>
              </a:rPr>
              <a:t>Serial peripheral interface (SPI) is one of the most widely used interfaces between microcontroller and peripheral ICs such as sensors, ADCs, DACs, shift registers, SRAM, and others. </a:t>
            </a:r>
          </a:p>
          <a:p>
            <a:pPr>
              <a:buFont typeface="Arial" panose="020B0604020202020204" pitchFamily="34" charset="0"/>
              <a:buChar char="•"/>
            </a:pPr>
            <a:r>
              <a:rPr lang="en-US" b="0" i="0" dirty="0">
                <a:solidFill>
                  <a:schemeClr val="tx1"/>
                </a:solidFill>
                <a:effectLst/>
                <a:latin typeface="Helvetica" panose="020B0604020202020204" pitchFamily="34" charset="0"/>
              </a:rPr>
              <a:t>SPI is a synchronous, full duplex master-slave-based interface</a:t>
            </a:r>
            <a:r>
              <a:rPr lang="en-US" b="0" i="0" dirty="0">
                <a:solidFill>
                  <a:srgbClr val="636363"/>
                </a:solidFill>
                <a:effectLst/>
                <a:latin typeface="Helvetica" panose="020B0604020202020204" pitchFamily="34" charset="0"/>
              </a:rPr>
              <a:t>.</a:t>
            </a:r>
            <a:endParaRPr lang="en-IN" dirty="0">
              <a:solidFill>
                <a:schemeClr val="tx1"/>
              </a:solidFill>
            </a:endParaRPr>
          </a:p>
        </p:txBody>
      </p:sp>
      <p:pic>
        <p:nvPicPr>
          <p:cNvPr id="5" name="Picture 4">
            <a:extLst>
              <a:ext uri="{FF2B5EF4-FFF2-40B4-BE49-F238E27FC236}">
                <a16:creationId xmlns:a16="http://schemas.microsoft.com/office/drawing/2014/main" id="{47756F78-D133-4271-932F-5755A2231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044" y="3429000"/>
            <a:ext cx="5441152" cy="2324301"/>
          </a:xfrm>
          <a:prstGeom prst="rect">
            <a:avLst/>
          </a:prstGeom>
        </p:spPr>
      </p:pic>
      <p:pic>
        <p:nvPicPr>
          <p:cNvPr id="6" name="Content Placeholder 4">
            <a:extLst>
              <a:ext uri="{FF2B5EF4-FFF2-40B4-BE49-F238E27FC236}">
                <a16:creationId xmlns:a16="http://schemas.microsoft.com/office/drawing/2014/main" id="{557B43C2-40B0-430E-95E9-04FE0F931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
            <a:ext cx="2967136" cy="700038"/>
          </a:xfrm>
          <a:prstGeom prst="rect">
            <a:avLst/>
          </a:prstGeom>
        </p:spPr>
      </p:pic>
    </p:spTree>
    <p:extLst>
      <p:ext uri="{BB962C8B-B14F-4D97-AF65-F5344CB8AC3E}">
        <p14:creationId xmlns:p14="http://schemas.microsoft.com/office/powerpoint/2010/main" val="340499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CB1B-44A2-4431-99CC-6AC3E3640177}"/>
              </a:ext>
            </a:extLst>
          </p:cNvPr>
          <p:cNvSpPr>
            <a:spLocks noGrp="1"/>
          </p:cNvSpPr>
          <p:nvPr>
            <p:ph type="title"/>
          </p:nvPr>
        </p:nvSpPr>
        <p:spPr/>
        <p:txBody>
          <a:bodyPr>
            <a:normAutofit/>
          </a:bodyPr>
          <a:lstStyle/>
          <a:p>
            <a:r>
              <a:rPr lang="en-US" sz="4000" dirty="0">
                <a:latin typeface="Arial Rounded MT Bold" panose="020F0704030504030204" pitchFamily="34" charset="0"/>
              </a:rPr>
              <a:t>                  MORE ABOUT SPI</a:t>
            </a:r>
            <a:endParaRPr lang="en-IN" sz="40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ACC9047-F612-445D-924C-E4BCFFE8957F}"/>
              </a:ext>
            </a:extLst>
          </p:cNvPr>
          <p:cNvSpPr>
            <a:spLocks noGrp="1"/>
          </p:cNvSpPr>
          <p:nvPr>
            <p:ph idx="1"/>
          </p:nvPr>
        </p:nvSpPr>
        <p:spPr/>
        <p:txBody>
          <a:bodyPr/>
          <a:lstStyle/>
          <a:p>
            <a:pPr>
              <a:buFont typeface="Arial" panose="020B0604020202020204" pitchFamily="34" charset="0"/>
              <a:buChar char="•"/>
            </a:pPr>
            <a:r>
              <a:rPr lang="en-US" b="0" i="0" dirty="0">
                <a:solidFill>
                  <a:schemeClr val="tx1"/>
                </a:solidFill>
                <a:effectLst/>
                <a:latin typeface="Helvetica" panose="020B0604020202020204" pitchFamily="34" charset="0"/>
              </a:rPr>
              <a:t>MOSI and MISO are the data lines. MOSI transmits data from the master to the slave and MISO transmits data from the slave to the master.</a:t>
            </a:r>
          </a:p>
          <a:p>
            <a:pPr>
              <a:buFont typeface="Arial" panose="020B0604020202020204" pitchFamily="34" charset="0"/>
              <a:buChar char="•"/>
            </a:pPr>
            <a:r>
              <a:rPr lang="en-US" b="0" i="0" dirty="0">
                <a:solidFill>
                  <a:schemeClr val="tx1"/>
                </a:solidFill>
                <a:effectLst/>
                <a:latin typeface="Helvetica" panose="020B0604020202020204" pitchFamily="34" charset="0"/>
                <a:cs typeface="Helvetica" panose="020B0604020202020204" pitchFamily="34" charset="0"/>
              </a:rPr>
              <a:t>One unique benefit of SPI is the fact that data can be transferred without interruption. Any number of bits can be sent or received in a continuous stream.</a:t>
            </a:r>
          </a:p>
          <a:p>
            <a:pPr>
              <a:buFont typeface="Arial" panose="020B0604020202020204" pitchFamily="34" charset="0"/>
              <a:buChar char="•"/>
            </a:pPr>
            <a:r>
              <a:rPr lang="en-US" b="0" i="0" dirty="0">
                <a:solidFill>
                  <a:schemeClr val="tx1"/>
                </a:solidFill>
                <a:effectLst/>
                <a:latin typeface="Helvetica" panose="020B0604020202020204" pitchFamily="34" charset="0"/>
                <a:cs typeface="Helvetica" panose="020B0604020202020204" pitchFamily="34" charset="0"/>
              </a:rPr>
              <a:t>Any communication protocol where devices share a clock signal is known as </a:t>
            </a:r>
            <a:r>
              <a:rPr lang="en-US" b="0" dirty="0">
                <a:solidFill>
                  <a:schemeClr val="tx1"/>
                </a:solidFill>
                <a:effectLst/>
                <a:latin typeface="Helvetica" panose="020B0604020202020204" pitchFamily="34" charset="0"/>
                <a:cs typeface="Helvetica" panose="020B0604020202020204" pitchFamily="34" charset="0"/>
              </a:rPr>
              <a:t>synchronous</a:t>
            </a:r>
            <a:r>
              <a:rPr lang="en-US" b="0" i="1" dirty="0">
                <a:solidFill>
                  <a:schemeClr val="tx1"/>
                </a:solidFill>
                <a:effectLst/>
                <a:latin typeface="Helvetica" panose="020B0604020202020204" pitchFamily="34" charset="0"/>
                <a:cs typeface="Helvetica" panose="020B0604020202020204" pitchFamily="34" charset="0"/>
              </a:rPr>
              <a:t>.</a:t>
            </a:r>
            <a:r>
              <a:rPr lang="en-US" b="0" i="0" dirty="0">
                <a:solidFill>
                  <a:schemeClr val="tx1"/>
                </a:solidFill>
                <a:effectLst/>
                <a:latin typeface="Helvetica" panose="020B0604020202020204" pitchFamily="34" charset="0"/>
                <a:cs typeface="Helvetica" panose="020B0604020202020204" pitchFamily="34" charset="0"/>
              </a:rPr>
              <a:t> SPI is a synchronous communication protocol.</a:t>
            </a:r>
          </a:p>
          <a:p>
            <a:pPr marL="0" indent="0">
              <a:buNone/>
            </a:pPr>
            <a:endParaRPr lang="en-IN" dirty="0">
              <a:solidFill>
                <a:schemeClr val="tx1"/>
              </a:solidFill>
              <a:latin typeface="Helvetica" panose="020B0604020202020204" pitchFamily="34" charset="0"/>
              <a:cs typeface="Helvetica" panose="020B0604020202020204" pitchFamily="34" charset="0"/>
            </a:endParaRPr>
          </a:p>
        </p:txBody>
      </p:sp>
      <p:pic>
        <p:nvPicPr>
          <p:cNvPr id="4" name="Content Placeholder 4">
            <a:extLst>
              <a:ext uri="{FF2B5EF4-FFF2-40B4-BE49-F238E27FC236}">
                <a16:creationId xmlns:a16="http://schemas.microsoft.com/office/drawing/2014/main" id="{D7735B91-68A5-481B-AB2B-CE3A5F35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1"/>
            <a:ext cx="2967136" cy="700038"/>
          </a:xfrm>
          <a:prstGeom prst="rect">
            <a:avLst/>
          </a:prstGeom>
        </p:spPr>
      </p:pic>
    </p:spTree>
    <p:extLst>
      <p:ext uri="{BB962C8B-B14F-4D97-AF65-F5344CB8AC3E}">
        <p14:creationId xmlns:p14="http://schemas.microsoft.com/office/powerpoint/2010/main" val="2768323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3EB-36AB-4224-9F1B-333453396E8B}"/>
              </a:ext>
            </a:extLst>
          </p:cNvPr>
          <p:cNvSpPr>
            <a:spLocks noGrp="1"/>
          </p:cNvSpPr>
          <p:nvPr>
            <p:ph type="title"/>
          </p:nvPr>
        </p:nvSpPr>
        <p:spPr/>
        <p:txBody>
          <a:bodyPr/>
          <a:lstStyle/>
          <a:p>
            <a:endParaRPr lang="en-IN"/>
          </a:p>
        </p:txBody>
      </p:sp>
      <p:pic>
        <p:nvPicPr>
          <p:cNvPr id="1026" name="Picture 2" descr="Mobilefish.com - Build Lora node using Arduino Uno and HopeRF RFM95 LoRa  transceiver module.">
            <a:extLst>
              <a:ext uri="{FF2B5EF4-FFF2-40B4-BE49-F238E27FC236}">
                <a16:creationId xmlns:a16="http://schemas.microsoft.com/office/drawing/2014/main" id="{66E39566-1084-4AFB-8757-0B90AE4EF6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37360"/>
            <a:ext cx="5388928" cy="44729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Ra with Raspberry Pi – Peer to Peer Communication with Arduino">
            <a:extLst>
              <a:ext uri="{FF2B5EF4-FFF2-40B4-BE49-F238E27FC236}">
                <a16:creationId xmlns:a16="http://schemas.microsoft.com/office/drawing/2014/main" id="{3043478C-A2EA-4B89-AC41-5534EAA236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2390" b="9283"/>
          <a:stretch/>
        </p:blipFill>
        <p:spPr bwMode="auto">
          <a:xfrm>
            <a:off x="6209030" y="2443063"/>
            <a:ext cx="511429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20F6FA61-5B5E-4F81-89F7-EF712B8E6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
            <a:ext cx="2967136" cy="700038"/>
          </a:xfrm>
          <a:prstGeom prst="rect">
            <a:avLst/>
          </a:prstGeom>
        </p:spPr>
      </p:pic>
    </p:spTree>
    <p:extLst>
      <p:ext uri="{BB962C8B-B14F-4D97-AF65-F5344CB8AC3E}">
        <p14:creationId xmlns:p14="http://schemas.microsoft.com/office/powerpoint/2010/main" val="150343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B440-B5A4-4282-A2E5-A8AE73D2621C}"/>
              </a:ext>
            </a:extLst>
          </p:cNvPr>
          <p:cNvSpPr>
            <a:spLocks noGrp="1"/>
          </p:cNvSpPr>
          <p:nvPr>
            <p:ph type="title"/>
          </p:nvPr>
        </p:nvSpPr>
        <p:spPr/>
        <p:txBody>
          <a:bodyPr/>
          <a:lstStyle/>
          <a:p>
            <a:r>
              <a:rPr lang="en-US" dirty="0"/>
              <a:t>OPTIMIZATION</a:t>
            </a:r>
            <a:endParaRPr lang="en-IN" dirty="0"/>
          </a:p>
        </p:txBody>
      </p:sp>
      <p:sp>
        <p:nvSpPr>
          <p:cNvPr id="3" name="Content Placeholder 2">
            <a:extLst>
              <a:ext uri="{FF2B5EF4-FFF2-40B4-BE49-F238E27FC236}">
                <a16:creationId xmlns:a16="http://schemas.microsoft.com/office/drawing/2014/main" id="{89408AAF-8BBE-4AC8-B692-407289FA71A2}"/>
              </a:ext>
            </a:extLst>
          </p:cNvPr>
          <p:cNvSpPr>
            <a:spLocks noGrp="1"/>
          </p:cNvSpPr>
          <p:nvPr>
            <p:ph idx="1"/>
          </p:nvPr>
        </p:nvSpPr>
        <p:spPr/>
        <p:txBody>
          <a:bodyPr/>
          <a:lstStyle/>
          <a:p>
            <a:pPr>
              <a:buFont typeface="Wingdings" panose="05000000000000000000" pitchFamily="2" charset="2"/>
              <a:buChar char="q"/>
            </a:pPr>
            <a:r>
              <a:rPr lang="en-US" dirty="0"/>
              <a:t>Our optimization technique is to remove the At mega controller on the gateway side because we have a Raspberry Pi with built-in Bluetooth and Wi-Fi modules.</a:t>
            </a:r>
          </a:p>
          <a:p>
            <a:pPr>
              <a:buFont typeface="Wingdings" panose="05000000000000000000" pitchFamily="2" charset="2"/>
              <a:buChar char="q"/>
            </a:pPr>
            <a:r>
              <a:rPr lang="en-US"/>
              <a:t> </a:t>
            </a:r>
            <a:r>
              <a:rPr lang="en-US" dirty="0"/>
              <a:t>It is also the best choice for hardware optimization, the customer can choose any means of communication(may be long range or short range ).</a:t>
            </a:r>
            <a:endParaRPr lang="en-IN" dirty="0"/>
          </a:p>
        </p:txBody>
      </p:sp>
      <p:pic>
        <p:nvPicPr>
          <p:cNvPr id="4" name="Content Placeholder 4">
            <a:extLst>
              <a:ext uri="{FF2B5EF4-FFF2-40B4-BE49-F238E27FC236}">
                <a16:creationId xmlns:a16="http://schemas.microsoft.com/office/drawing/2014/main" id="{0F30FAB8-2B53-42D8-B30F-6CB13B356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11575"/>
            <a:ext cx="3690063" cy="870599"/>
          </a:xfrm>
          <a:prstGeom prst="rect">
            <a:avLst/>
          </a:prstGeom>
        </p:spPr>
      </p:pic>
    </p:spTree>
    <p:extLst>
      <p:ext uri="{BB962C8B-B14F-4D97-AF65-F5344CB8AC3E}">
        <p14:creationId xmlns:p14="http://schemas.microsoft.com/office/powerpoint/2010/main" val="113739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C8EC-E769-47D3-9191-999E82F24830}"/>
              </a:ext>
            </a:extLst>
          </p:cNvPr>
          <p:cNvSpPr>
            <a:spLocks noGrp="1"/>
          </p:cNvSpPr>
          <p:nvPr>
            <p:ph type="title"/>
          </p:nvPr>
        </p:nvSpPr>
        <p:spPr/>
        <p:txBody>
          <a:bodyPr/>
          <a:lstStyle/>
          <a:p>
            <a:r>
              <a:rPr lang="en-US" dirty="0">
                <a:latin typeface="Arial Rounded MT Bold" panose="020F0704030504030204" pitchFamily="34" charset="0"/>
              </a:rPr>
              <a:t>MOTIVATION</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48B4350-3794-4462-A823-A2360E86FC67}"/>
              </a:ext>
            </a:extLst>
          </p:cNvPr>
          <p:cNvSpPr>
            <a:spLocks noGrp="1"/>
          </p:cNvSpPr>
          <p:nvPr>
            <p:ph idx="1"/>
          </p:nvPr>
        </p:nvSpPr>
        <p:spPr/>
        <p:txBody>
          <a:bodyPr/>
          <a:lstStyle/>
          <a:p>
            <a:pPr>
              <a:buFont typeface="Wingdings" panose="05000000000000000000" pitchFamily="2" charset="2"/>
              <a:buChar char="§"/>
            </a:pPr>
            <a:r>
              <a:rPr lang="en-US" dirty="0"/>
              <a:t>Across the planet, more than 1.2 billion people do not have access to clean drinking water. Every continent has been impacted by the scarcity of water and about 2.8 billion people across the globe are without water for at least one month per year.</a:t>
            </a:r>
          </a:p>
          <a:p>
            <a:pPr>
              <a:buFont typeface="Wingdings" panose="05000000000000000000" pitchFamily="2" charset="2"/>
              <a:buChar char="§"/>
            </a:pPr>
            <a:r>
              <a:rPr lang="en-US" dirty="0"/>
              <a:t>Human negligence can induce wastage of large amounts of water in the organization of services such as water, or a fallacy in supply chain can deprive citizens basic facilities.</a:t>
            </a:r>
            <a:endParaRPr lang="en-IN" dirty="0"/>
          </a:p>
        </p:txBody>
      </p:sp>
      <p:pic>
        <p:nvPicPr>
          <p:cNvPr id="4" name="Content Placeholder 4">
            <a:extLst>
              <a:ext uri="{FF2B5EF4-FFF2-40B4-BE49-F238E27FC236}">
                <a16:creationId xmlns:a16="http://schemas.microsoft.com/office/drawing/2014/main" id="{5E3AB1C6-4E42-42CA-8C0C-78FDC18BB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237244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D5E1-E04F-4B43-9D77-9D4CA01A7CE4}"/>
              </a:ext>
            </a:extLst>
          </p:cNvPr>
          <p:cNvSpPr>
            <a:spLocks noGrp="1"/>
          </p:cNvSpPr>
          <p:nvPr>
            <p:ph type="title"/>
          </p:nvPr>
        </p:nvSpPr>
        <p:spPr/>
        <p:txBody>
          <a:bodyPr/>
          <a:lstStyle/>
          <a:p>
            <a:r>
              <a:rPr lang="en-US" dirty="0"/>
              <a:t>     </a:t>
            </a:r>
            <a:r>
              <a:rPr lang="en-US" sz="2800" dirty="0">
                <a:latin typeface="Arial Rounded MT Bold" panose="020F0704030504030204" pitchFamily="34" charset="0"/>
              </a:rPr>
              <a:t>RESULTS FROM BLUETOOTH COMMUNICATION</a:t>
            </a:r>
            <a:endParaRPr lang="en-IN" sz="2800" dirty="0">
              <a:latin typeface="Arial Rounded MT Bold" panose="020F0704030504030204" pitchFamily="34" charset="0"/>
            </a:endParaRPr>
          </a:p>
        </p:txBody>
      </p:sp>
      <p:pic>
        <p:nvPicPr>
          <p:cNvPr id="4" name="RPIRESULT">
            <a:hlinkClick r:id="" action="ppaction://media"/>
            <a:extLst>
              <a:ext uri="{FF2B5EF4-FFF2-40B4-BE49-F238E27FC236}">
                <a16:creationId xmlns:a16="http://schemas.microsoft.com/office/drawing/2014/main" id="{3F230C16-98F7-491E-AA4F-3F52AE10BD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32653" y="1839718"/>
            <a:ext cx="6708710" cy="4022725"/>
          </a:xfrm>
        </p:spPr>
      </p:pic>
      <p:pic>
        <p:nvPicPr>
          <p:cNvPr id="5" name="Content Placeholder 4">
            <a:extLst>
              <a:ext uri="{FF2B5EF4-FFF2-40B4-BE49-F238E27FC236}">
                <a16:creationId xmlns:a16="http://schemas.microsoft.com/office/drawing/2014/main" id="{8E12C915-3002-45AD-B78A-40B158718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1073" y="-9330"/>
            <a:ext cx="3690063" cy="870599"/>
          </a:xfrm>
          <a:prstGeom prst="rect">
            <a:avLst/>
          </a:prstGeom>
        </p:spPr>
      </p:pic>
    </p:spTree>
    <p:extLst>
      <p:ext uri="{BB962C8B-B14F-4D97-AF65-F5344CB8AC3E}">
        <p14:creationId xmlns:p14="http://schemas.microsoft.com/office/powerpoint/2010/main" val="409178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97BA-8B04-4963-A37C-75C58751B384}"/>
              </a:ext>
            </a:extLst>
          </p:cNvPr>
          <p:cNvSpPr>
            <a:spLocks noGrp="1"/>
          </p:cNvSpPr>
          <p:nvPr>
            <p:ph type="title"/>
          </p:nvPr>
        </p:nvSpPr>
        <p:spPr>
          <a:xfrm>
            <a:off x="0" y="-879723"/>
            <a:ext cx="10058400" cy="1450757"/>
          </a:xfrm>
        </p:spPr>
        <p:txBody>
          <a:bodyPr>
            <a:normAutofit/>
          </a:bodyPr>
          <a:lstStyle/>
          <a:p>
            <a:r>
              <a:rPr lang="en-US" sz="3200" dirty="0">
                <a:latin typeface="Arial Rounded MT Bold" panose="020F0704030504030204" pitchFamily="34" charset="0"/>
              </a:rPr>
              <a:t>Results from </a:t>
            </a:r>
            <a:r>
              <a:rPr lang="en-US" sz="3200" dirty="0" err="1">
                <a:latin typeface="Arial Rounded MT Bold" panose="020F0704030504030204" pitchFamily="34" charset="0"/>
              </a:rPr>
              <a:t>WiFi</a:t>
            </a:r>
            <a:r>
              <a:rPr lang="en-US" sz="3200" dirty="0">
                <a:latin typeface="Arial Rounded MT Bold" panose="020F0704030504030204" pitchFamily="34" charset="0"/>
              </a:rPr>
              <a:t> Communication - Results</a:t>
            </a:r>
            <a:endParaRPr lang="en-IN" sz="3200" dirty="0">
              <a:latin typeface="Arial Rounded MT Bold" panose="020F0704030504030204" pitchFamily="34" charset="0"/>
            </a:endParaRPr>
          </a:p>
        </p:txBody>
      </p:sp>
      <p:pic>
        <p:nvPicPr>
          <p:cNvPr id="4" name="esp8266">
            <a:hlinkClick r:id="" action="ppaction://media"/>
            <a:extLst>
              <a:ext uri="{FF2B5EF4-FFF2-40B4-BE49-F238E27FC236}">
                <a16:creationId xmlns:a16="http://schemas.microsoft.com/office/drawing/2014/main" id="{E5C47CF6-B20D-4180-A12B-6C82E4DA6F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34143" y="709110"/>
            <a:ext cx="10123714" cy="5439780"/>
          </a:xfrm>
        </p:spPr>
      </p:pic>
      <p:pic>
        <p:nvPicPr>
          <p:cNvPr id="5" name="Content Placeholder 4">
            <a:extLst>
              <a:ext uri="{FF2B5EF4-FFF2-40B4-BE49-F238E27FC236}">
                <a16:creationId xmlns:a16="http://schemas.microsoft.com/office/drawing/2014/main" id="{4436D90A-F02F-4AC0-A7CB-CAA1AFD445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1"/>
            <a:ext cx="2967136" cy="700038"/>
          </a:xfrm>
          <a:prstGeom prst="rect">
            <a:avLst/>
          </a:prstGeom>
        </p:spPr>
      </p:pic>
    </p:spTree>
    <p:extLst>
      <p:ext uri="{BB962C8B-B14F-4D97-AF65-F5344CB8AC3E}">
        <p14:creationId xmlns:p14="http://schemas.microsoft.com/office/powerpoint/2010/main" val="2004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528F-DE48-48CE-B089-7EB4BC615C6E}"/>
              </a:ext>
            </a:extLst>
          </p:cNvPr>
          <p:cNvSpPr>
            <a:spLocks noGrp="1"/>
          </p:cNvSpPr>
          <p:nvPr>
            <p:ph type="title"/>
          </p:nvPr>
        </p:nvSpPr>
        <p:spPr>
          <a:xfrm>
            <a:off x="4185713" y="1978243"/>
            <a:ext cx="10058400" cy="1450757"/>
          </a:xfrm>
        </p:spPr>
        <p:txBody>
          <a:bodyPr/>
          <a:lstStyle/>
          <a:p>
            <a:r>
              <a:rPr lang="en-US" dirty="0">
                <a:latin typeface="Arial Rounded MT Bold" panose="020F0704030504030204" pitchFamily="34" charset="0"/>
              </a:rPr>
              <a:t>THANK YOU</a:t>
            </a:r>
            <a:endParaRPr lang="en-IN" dirty="0">
              <a:latin typeface="Arial Rounded MT Bold" panose="020F0704030504030204" pitchFamily="34" charset="0"/>
            </a:endParaRPr>
          </a:p>
        </p:txBody>
      </p:sp>
      <p:pic>
        <p:nvPicPr>
          <p:cNvPr id="3" name="Content Placeholder 4">
            <a:extLst>
              <a:ext uri="{FF2B5EF4-FFF2-40B4-BE49-F238E27FC236}">
                <a16:creationId xmlns:a16="http://schemas.microsoft.com/office/drawing/2014/main" id="{A65C0B1D-7953-4F71-83D5-6EF3F24F8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073" y="-9330"/>
            <a:ext cx="3690063" cy="870599"/>
          </a:xfrm>
          <a:prstGeom prst="rect">
            <a:avLst/>
          </a:prstGeom>
        </p:spPr>
      </p:pic>
    </p:spTree>
    <p:extLst>
      <p:ext uri="{BB962C8B-B14F-4D97-AF65-F5344CB8AC3E}">
        <p14:creationId xmlns:p14="http://schemas.microsoft.com/office/powerpoint/2010/main" val="96667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BA0A-B3DB-4F20-9866-9BC9E0D5C49C}"/>
              </a:ext>
            </a:extLst>
          </p:cNvPr>
          <p:cNvSpPr>
            <a:spLocks noGrp="1"/>
          </p:cNvSpPr>
          <p:nvPr>
            <p:ph type="title"/>
          </p:nvPr>
        </p:nvSpPr>
        <p:spPr>
          <a:xfrm>
            <a:off x="1084217" y="286603"/>
            <a:ext cx="10058400" cy="1450757"/>
          </a:xfrm>
        </p:spPr>
        <p:txBody>
          <a:bodyPr/>
          <a:lstStyle/>
          <a:p>
            <a:r>
              <a:rPr lang="en-US" dirty="0">
                <a:latin typeface="Arial Rounded MT Bold" panose="020F0704030504030204" pitchFamily="34" charset="0"/>
              </a:rPr>
              <a:t>                OBJECTIVES</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B4128ECD-31A8-431A-84B6-EF980E073C33}"/>
              </a:ext>
            </a:extLst>
          </p:cNvPr>
          <p:cNvSpPr>
            <a:spLocks noGrp="1"/>
          </p:cNvSpPr>
          <p:nvPr>
            <p:ph idx="1"/>
          </p:nvPr>
        </p:nvSpPr>
        <p:spPr>
          <a:xfrm>
            <a:off x="1084217" y="2023963"/>
            <a:ext cx="10058400" cy="4023360"/>
          </a:xfrm>
        </p:spPr>
        <p:txBody>
          <a:bodyPr/>
          <a:lstStyle/>
          <a:p>
            <a:pPr>
              <a:buFont typeface="Arial" panose="020B0604020202020204" pitchFamily="34" charset="0"/>
              <a:buChar char="•"/>
            </a:pPr>
            <a:r>
              <a:rPr lang="en-US" dirty="0"/>
              <a:t>To implement a system that ensures the efficient and regular notifications of water level and promotes the judicious usage of water.</a:t>
            </a:r>
          </a:p>
          <a:p>
            <a:pPr>
              <a:buFont typeface="Arial" panose="020B0604020202020204" pitchFamily="34" charset="0"/>
              <a:buChar char="•"/>
            </a:pPr>
            <a:r>
              <a:rPr lang="en-US" dirty="0"/>
              <a:t>To design a system with a Node and Gateway to track the usage of water at regular intervals.</a:t>
            </a:r>
          </a:p>
          <a:p>
            <a:pPr>
              <a:buFont typeface="Arial" panose="020B0604020202020204" pitchFamily="34" charset="0"/>
              <a:buChar char="•"/>
            </a:pPr>
            <a:r>
              <a:rPr lang="en-US" dirty="0"/>
              <a:t>To design a system that supports multiple communication protocols in order to meet the user’s requirements.</a:t>
            </a:r>
          </a:p>
          <a:p>
            <a:pPr>
              <a:buFont typeface="Arial" panose="020B0604020202020204" pitchFamily="34" charset="0"/>
              <a:buChar char="•"/>
            </a:pPr>
            <a:endParaRPr lang="en-IN" dirty="0"/>
          </a:p>
        </p:txBody>
      </p:sp>
      <p:pic>
        <p:nvPicPr>
          <p:cNvPr id="4" name="Content Placeholder 4">
            <a:extLst>
              <a:ext uri="{FF2B5EF4-FFF2-40B4-BE49-F238E27FC236}">
                <a16:creationId xmlns:a16="http://schemas.microsoft.com/office/drawing/2014/main" id="{57D3C7BE-FEC5-469E-ACEE-8D7F88C2E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237349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BC4F-C418-4AC0-8397-D6139686B075}"/>
              </a:ext>
            </a:extLst>
          </p:cNvPr>
          <p:cNvSpPr>
            <a:spLocks noGrp="1"/>
          </p:cNvSpPr>
          <p:nvPr>
            <p:ph type="title"/>
          </p:nvPr>
        </p:nvSpPr>
        <p:spPr>
          <a:xfrm>
            <a:off x="2037183" y="1978243"/>
            <a:ext cx="10058400" cy="1450757"/>
          </a:xfrm>
        </p:spPr>
        <p:txBody>
          <a:bodyPr>
            <a:normAutofit fontScale="90000"/>
          </a:bodyPr>
          <a:lstStyle/>
          <a:p>
            <a:r>
              <a:rPr lang="en-US" dirty="0"/>
              <a:t>                </a:t>
            </a:r>
            <a:r>
              <a:rPr lang="en-US" dirty="0">
                <a:latin typeface="Arial Rounded MT Bold" panose="020F0704030504030204" pitchFamily="34" charset="0"/>
              </a:rPr>
              <a:t>PROJECT TITLE</a:t>
            </a:r>
            <a:br>
              <a:rPr lang="en-US" dirty="0"/>
            </a:br>
            <a:br>
              <a:rPr lang="en-US" dirty="0"/>
            </a:br>
            <a:br>
              <a:rPr lang="en-US" dirty="0"/>
            </a:br>
            <a:r>
              <a:rPr lang="en-US" dirty="0"/>
              <a:t>                </a:t>
            </a:r>
            <a:r>
              <a:rPr lang="en-US" dirty="0" err="1">
                <a:latin typeface="Bahnschrift Condensed" panose="020B0502040204020203" pitchFamily="34" charset="0"/>
              </a:rPr>
              <a:t>KseNs</a:t>
            </a:r>
            <a:r>
              <a:rPr lang="en-US" dirty="0">
                <a:latin typeface="Bahnschrift Condensed" panose="020B0502040204020203" pitchFamily="34" charset="0"/>
              </a:rPr>
              <a:t> NODE AND GATEWAY</a:t>
            </a:r>
            <a:endParaRPr lang="en-IN" dirty="0">
              <a:latin typeface="Bahnschrift Condensed" panose="020B0502040204020203" pitchFamily="34" charset="0"/>
            </a:endParaRPr>
          </a:p>
        </p:txBody>
      </p:sp>
      <p:pic>
        <p:nvPicPr>
          <p:cNvPr id="3" name="Content Placeholder 4">
            <a:extLst>
              <a:ext uri="{FF2B5EF4-FFF2-40B4-BE49-F238E27FC236}">
                <a16:creationId xmlns:a16="http://schemas.microsoft.com/office/drawing/2014/main" id="{86066AF3-B48F-4A25-96CD-C4123D86C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0"/>
            <a:ext cx="3690063" cy="870599"/>
          </a:xfrm>
          <a:prstGeom prst="rect">
            <a:avLst/>
          </a:prstGeom>
        </p:spPr>
      </p:pic>
      <p:sp>
        <p:nvSpPr>
          <p:cNvPr id="7" name="TextBox 6">
            <a:extLst>
              <a:ext uri="{FF2B5EF4-FFF2-40B4-BE49-F238E27FC236}">
                <a16:creationId xmlns:a16="http://schemas.microsoft.com/office/drawing/2014/main" id="{61137F0E-14A1-4FFA-B84E-0AABE77DB1DD}"/>
              </a:ext>
            </a:extLst>
          </p:cNvPr>
          <p:cNvSpPr txBox="1"/>
          <p:nvPr/>
        </p:nvSpPr>
        <p:spPr>
          <a:xfrm>
            <a:off x="10979799" y="5978204"/>
            <a:ext cx="1317949" cy="253916"/>
          </a:xfrm>
          <a:prstGeom prst="rect">
            <a:avLst/>
          </a:prstGeom>
          <a:noFill/>
        </p:spPr>
        <p:txBody>
          <a:bodyPr wrap="square">
            <a:spAutoFit/>
          </a:bodyPr>
          <a:lstStyle/>
          <a:p>
            <a:r>
              <a:rPr lang="en-US" sz="1050" dirty="0">
                <a:latin typeface="Bahnschrift" panose="020B0502040204020203" pitchFamily="34" charset="0"/>
              </a:rPr>
              <a:t>12/05/2021</a:t>
            </a:r>
            <a:endParaRPr lang="en-IN" sz="1050" dirty="0"/>
          </a:p>
        </p:txBody>
      </p:sp>
    </p:spTree>
    <p:extLst>
      <p:ext uri="{BB962C8B-B14F-4D97-AF65-F5344CB8AC3E}">
        <p14:creationId xmlns:p14="http://schemas.microsoft.com/office/powerpoint/2010/main" val="131304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87D7-DF93-4091-87FB-685132403E68}"/>
              </a:ext>
            </a:extLst>
          </p:cNvPr>
          <p:cNvSpPr>
            <a:spLocks noGrp="1"/>
          </p:cNvSpPr>
          <p:nvPr>
            <p:ph type="title"/>
          </p:nvPr>
        </p:nvSpPr>
        <p:spPr/>
        <p:txBody>
          <a:bodyPr/>
          <a:lstStyle/>
          <a:p>
            <a:r>
              <a:rPr lang="en-US" dirty="0">
                <a:latin typeface="Arial Rounded MT Bold" panose="020F0704030504030204" pitchFamily="34" charset="0"/>
              </a:rPr>
              <a:t>PROBLEM STATEMENT</a:t>
            </a:r>
            <a:endParaRPr lang="en-IN"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2F53B95C-A512-4448-81CC-11FBF3A8A2BC}"/>
              </a:ext>
            </a:extLst>
          </p:cNvPr>
          <p:cNvSpPr>
            <a:spLocks noGrp="1"/>
          </p:cNvSpPr>
          <p:nvPr>
            <p:ph idx="1"/>
          </p:nvPr>
        </p:nvSpPr>
        <p:spPr/>
        <p:txBody>
          <a:bodyPr/>
          <a:lstStyle/>
          <a:p>
            <a:endParaRPr lang="en-US" b="1" i="1" u="sng" dirty="0"/>
          </a:p>
          <a:p>
            <a:pPr marL="0" indent="0">
              <a:buNone/>
            </a:pPr>
            <a:r>
              <a:rPr lang="en-US" sz="3200" b="1" i="1" u="sng" dirty="0" err="1"/>
              <a:t>Ksens</a:t>
            </a:r>
            <a:r>
              <a:rPr lang="en-US" sz="3200" b="1" i="1" u="sng" dirty="0"/>
              <a:t> Node and Gateway</a:t>
            </a:r>
            <a:r>
              <a:rPr lang="en-US" sz="2400" dirty="0"/>
              <a:t>: </a:t>
            </a:r>
            <a:r>
              <a:rPr lang="en-US" sz="2400" dirty="0">
                <a:cs typeface="Times New Roman" panose="02020603050405020304" pitchFamily="18" charset="0"/>
              </a:rPr>
              <a:t>To design and implement smart water management system that automates the flow of water which ensures the efficient distribution and judicious usage of water by using valves and sensors.</a:t>
            </a:r>
            <a:endParaRPr lang="en-US" sz="2400" dirty="0"/>
          </a:p>
          <a:p>
            <a:endParaRPr lang="en-IN" dirty="0"/>
          </a:p>
        </p:txBody>
      </p:sp>
      <p:pic>
        <p:nvPicPr>
          <p:cNvPr id="4" name="Content Placeholder 4">
            <a:extLst>
              <a:ext uri="{FF2B5EF4-FFF2-40B4-BE49-F238E27FC236}">
                <a16:creationId xmlns:a16="http://schemas.microsoft.com/office/drawing/2014/main" id="{71E23AAE-CE13-481C-B6C2-7363123BC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520" y="0"/>
            <a:ext cx="3690063" cy="870599"/>
          </a:xfrm>
          <a:prstGeom prst="rect">
            <a:avLst/>
          </a:prstGeom>
        </p:spPr>
      </p:pic>
    </p:spTree>
    <p:extLst>
      <p:ext uri="{BB962C8B-B14F-4D97-AF65-F5344CB8AC3E}">
        <p14:creationId xmlns:p14="http://schemas.microsoft.com/office/powerpoint/2010/main" val="383038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D973-33A9-4B9A-B2A8-685958EE39A8}"/>
              </a:ext>
            </a:extLst>
          </p:cNvPr>
          <p:cNvSpPr>
            <a:spLocks noGrp="1"/>
          </p:cNvSpPr>
          <p:nvPr>
            <p:ph type="title"/>
          </p:nvPr>
        </p:nvSpPr>
        <p:spPr/>
        <p:txBody>
          <a:bodyPr/>
          <a:lstStyle/>
          <a:p>
            <a:r>
              <a:rPr lang="en-US" dirty="0">
                <a:latin typeface="Arial Rounded MT Bold" panose="020F0704030504030204" pitchFamily="34" charset="0"/>
              </a:rPr>
              <a:t>FUNCTIONAL BLOCK DIAGRAM</a:t>
            </a:r>
            <a:endParaRPr lang="en-IN" dirty="0">
              <a:latin typeface="Arial Rounded MT Bold" panose="020F0704030504030204" pitchFamily="34" charset="0"/>
            </a:endParaRPr>
          </a:p>
        </p:txBody>
      </p:sp>
      <p:pic>
        <p:nvPicPr>
          <p:cNvPr id="7" name="Content Placeholder 6">
            <a:extLst>
              <a:ext uri="{FF2B5EF4-FFF2-40B4-BE49-F238E27FC236}">
                <a16:creationId xmlns:a16="http://schemas.microsoft.com/office/drawing/2014/main" id="{0FF278C5-C9CE-4332-97B1-2F4C6DF0E26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6960" y="2164081"/>
            <a:ext cx="7122160" cy="373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Content Placeholder 4">
            <a:extLst>
              <a:ext uri="{FF2B5EF4-FFF2-40B4-BE49-F238E27FC236}">
                <a16:creationId xmlns:a16="http://schemas.microsoft.com/office/drawing/2014/main" id="{0D5D8B73-0F61-424D-9C89-5B2A392DE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322648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A68C-6F60-4857-A5B1-1EE6EC856970}"/>
              </a:ext>
            </a:extLst>
          </p:cNvPr>
          <p:cNvSpPr>
            <a:spLocks noGrp="1"/>
          </p:cNvSpPr>
          <p:nvPr>
            <p:ph type="title"/>
          </p:nvPr>
        </p:nvSpPr>
        <p:spPr>
          <a:xfrm>
            <a:off x="1097280" y="277272"/>
            <a:ext cx="10058400" cy="1450757"/>
          </a:xfrm>
        </p:spPr>
        <p:txBody>
          <a:bodyPr/>
          <a:lstStyle/>
          <a:p>
            <a:r>
              <a:rPr lang="en-US" dirty="0">
                <a:latin typeface="Arial Rounded MT Bold" panose="020F0704030504030204" pitchFamily="34" charset="0"/>
              </a:rPr>
              <a:t>PROPOSED ARCHITECTURE</a:t>
            </a:r>
            <a:endParaRPr lang="en-IN"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04A179E1-E303-4411-B85F-93B003E0CE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735" y="1914357"/>
            <a:ext cx="7987003" cy="4206525"/>
          </a:xfrm>
        </p:spPr>
      </p:pic>
      <p:pic>
        <p:nvPicPr>
          <p:cNvPr id="6" name="Content Placeholder 4">
            <a:extLst>
              <a:ext uri="{FF2B5EF4-FFF2-40B4-BE49-F238E27FC236}">
                <a16:creationId xmlns:a16="http://schemas.microsoft.com/office/drawing/2014/main" id="{83915BBE-F115-4371-9589-36DDF3BFA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520" y="-9330"/>
            <a:ext cx="3690063" cy="870599"/>
          </a:xfrm>
          <a:prstGeom prst="rect">
            <a:avLst/>
          </a:prstGeom>
        </p:spPr>
      </p:pic>
    </p:spTree>
    <p:extLst>
      <p:ext uri="{BB962C8B-B14F-4D97-AF65-F5344CB8AC3E}">
        <p14:creationId xmlns:p14="http://schemas.microsoft.com/office/powerpoint/2010/main" val="91963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ECE9-EE72-4AEB-AB7B-7EC618E62147}"/>
              </a:ext>
            </a:extLst>
          </p:cNvPr>
          <p:cNvSpPr>
            <a:spLocks noGrp="1"/>
          </p:cNvSpPr>
          <p:nvPr>
            <p:ph type="title"/>
          </p:nvPr>
        </p:nvSpPr>
        <p:spPr>
          <a:xfrm>
            <a:off x="1066800" y="62668"/>
            <a:ext cx="10058400" cy="1450757"/>
          </a:xfrm>
        </p:spPr>
        <p:txBody>
          <a:bodyPr>
            <a:normAutofit/>
          </a:bodyPr>
          <a:lstStyle/>
          <a:p>
            <a:r>
              <a:rPr lang="en-US" sz="3600">
                <a:latin typeface="Arial Rounded MT Bold" panose="020F0704030504030204" pitchFamily="34" charset="0"/>
              </a:rPr>
              <a:t>                            SPECIFICATIONS</a:t>
            </a:r>
            <a:endParaRPr lang="en-IN" sz="3600"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464668B8-1823-48B2-B925-656EA58E4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776" y="1846263"/>
            <a:ext cx="7470774" cy="4022725"/>
          </a:xfrm>
        </p:spPr>
      </p:pic>
      <p:pic>
        <p:nvPicPr>
          <p:cNvPr id="8" name="Content Placeholder 4">
            <a:extLst>
              <a:ext uri="{FF2B5EF4-FFF2-40B4-BE49-F238E27FC236}">
                <a16:creationId xmlns:a16="http://schemas.microsoft.com/office/drawing/2014/main" id="{F5114005-0BFC-4945-8A52-5885C6658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073" y="0"/>
            <a:ext cx="3690063" cy="870599"/>
          </a:xfrm>
          <a:prstGeom prst="rect">
            <a:avLst/>
          </a:prstGeom>
        </p:spPr>
      </p:pic>
    </p:spTree>
    <p:extLst>
      <p:ext uri="{BB962C8B-B14F-4D97-AF65-F5344CB8AC3E}">
        <p14:creationId xmlns:p14="http://schemas.microsoft.com/office/powerpoint/2010/main" val="170143267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TM02900769[[fn=Retrospect]]</Template>
  <TotalTime>540</TotalTime>
  <Words>1310</Words>
  <Application>Microsoft Office PowerPoint</Application>
  <PresentationFormat>Widescreen</PresentationFormat>
  <Paragraphs>124</Paragraphs>
  <Slides>32</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Rounded MT Bold</vt:lpstr>
      <vt:lpstr>Bahnschrift</vt:lpstr>
      <vt:lpstr>Bahnschrift Condensed</vt:lpstr>
      <vt:lpstr>Calibri</vt:lpstr>
      <vt:lpstr>Calibri Light</vt:lpstr>
      <vt:lpstr>Helvetica</vt:lpstr>
      <vt:lpstr>Lato</vt:lpstr>
      <vt:lpstr>Roboto</vt:lpstr>
      <vt:lpstr>Wingdings</vt:lpstr>
      <vt:lpstr>Retrospect</vt:lpstr>
      <vt:lpstr>                                                      ESDM 2020                            TEAM 1               Sriram Joshi                       USN:01FE18BEC183                           Suman K                             USN:01FE18BEC188                           Siddhalingeshwar R          USN:01FE18BEC177                           Harsha Vardhan                USN:01FE18BEC199     Under the guidance of Dr.Saroja.V.Siddamal and Prof.Prashant.V .Achari                                                                                                                                                                                                  </vt:lpstr>
      <vt:lpstr>INTRODUCTION</vt:lpstr>
      <vt:lpstr>MOTIVATION</vt:lpstr>
      <vt:lpstr>                OBJECTIVES</vt:lpstr>
      <vt:lpstr>                PROJECT TITLE                   KseNs NODE AND GATEWAY</vt:lpstr>
      <vt:lpstr>PROBLEM STATEMENT</vt:lpstr>
      <vt:lpstr>FUNCTIONAL BLOCK DIAGRAM</vt:lpstr>
      <vt:lpstr>PROPOSED ARCHITECTURE</vt:lpstr>
      <vt:lpstr>                            SPECIFICATIONS</vt:lpstr>
      <vt:lpstr>ALGORITHM</vt:lpstr>
      <vt:lpstr>   WORK BREAKDOWN STRUCTURE 1</vt:lpstr>
      <vt:lpstr>                             WBS 2</vt:lpstr>
      <vt:lpstr>                             WBS 3</vt:lpstr>
      <vt:lpstr>PowerPoint Presentation</vt:lpstr>
      <vt:lpstr>IMPLEMENTATION DETAILS</vt:lpstr>
      <vt:lpstr>             INPUTS AND OUTPUTS</vt:lpstr>
      <vt:lpstr>BLUETOOTH COMMUNICATION</vt:lpstr>
      <vt:lpstr>                     TERMINALS</vt:lpstr>
      <vt:lpstr>WiFi Communication Protocol</vt:lpstr>
      <vt:lpstr>PowerPoint Presentation</vt:lpstr>
      <vt:lpstr>Protocol used : MQTT</vt:lpstr>
      <vt:lpstr>About MQTT </vt:lpstr>
      <vt:lpstr>More about MQTT</vt:lpstr>
      <vt:lpstr>Publish Subscribe Model</vt:lpstr>
      <vt:lpstr>LORA COMMUNICATION</vt:lpstr>
      <vt:lpstr>COMMUNICATION PROTOCOL: SPI</vt:lpstr>
      <vt:lpstr>                  MORE ABOUT SPI</vt:lpstr>
      <vt:lpstr>PowerPoint Presentation</vt:lpstr>
      <vt:lpstr>OPTIMIZATION</vt:lpstr>
      <vt:lpstr>     RESULTS FROM BLUETOOTH COMMUNICATION</vt:lpstr>
      <vt:lpstr>Results from WiFi Communication -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b joshi</dc:creator>
  <cp:lastModifiedBy>sriram b joshi</cp:lastModifiedBy>
  <cp:revision>44</cp:revision>
  <dcterms:created xsi:type="dcterms:W3CDTF">2021-05-11T12:31:30Z</dcterms:created>
  <dcterms:modified xsi:type="dcterms:W3CDTF">2021-07-16T16:59:12Z</dcterms:modified>
</cp:coreProperties>
</file>